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6"/>
  </p:notesMasterIdLst>
  <p:sldIdLst>
    <p:sldId id="266" r:id="rId5"/>
    <p:sldId id="282" r:id="rId6"/>
    <p:sldId id="283" r:id="rId7"/>
    <p:sldId id="286" r:id="rId8"/>
    <p:sldId id="288" r:id="rId9"/>
    <p:sldId id="290" r:id="rId10"/>
    <p:sldId id="294" r:id="rId11"/>
    <p:sldId id="291" r:id="rId12"/>
    <p:sldId id="287" r:id="rId13"/>
    <p:sldId id="296" r:id="rId14"/>
    <p:sldId id="29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23" autoAdjust="0"/>
    <p:restoredTop sz="94619" autoAdjust="0"/>
  </p:normalViewPr>
  <p:slideViewPr>
    <p:cSldViewPr snapToGrid="0">
      <p:cViewPr varScale="1">
        <p:scale>
          <a:sx n="104" d="100"/>
          <a:sy n="104" d="100"/>
        </p:scale>
        <p:origin x="616"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remy Madonna Sebastian Joe" userId="b564532daf42a350" providerId="LiveId" clId="{DBE760E9-E186-45AD-A74B-668BFC65E057}"/>
    <pc:docChg chg="custSel delSld modSld">
      <pc:chgData name="Jeremy Madonna Sebastian Joe" userId="b564532daf42a350" providerId="LiveId" clId="{DBE760E9-E186-45AD-A74B-668BFC65E057}" dt="2025-02-07T19:07:13.713" v="4" actId="47"/>
      <pc:docMkLst>
        <pc:docMk/>
      </pc:docMkLst>
      <pc:sldChg chg="delSp modSp mod">
        <pc:chgData name="Jeremy Madonna Sebastian Joe" userId="b564532daf42a350" providerId="LiveId" clId="{DBE760E9-E186-45AD-A74B-668BFC65E057}" dt="2025-02-07T19:06:52.714" v="2" actId="1076"/>
        <pc:sldMkLst>
          <pc:docMk/>
          <pc:sldMk cId="745576192" sldId="266"/>
        </pc:sldMkLst>
        <pc:spChg chg="mod">
          <ac:chgData name="Jeremy Madonna Sebastian Joe" userId="b564532daf42a350" providerId="LiveId" clId="{DBE760E9-E186-45AD-A74B-668BFC65E057}" dt="2025-02-07T19:06:52.714" v="2" actId="1076"/>
          <ac:spMkLst>
            <pc:docMk/>
            <pc:sldMk cId="745576192" sldId="266"/>
            <ac:spMk id="2" creationId="{E9347C47-EF1D-4B02-906B-219155AD8D0F}"/>
          </ac:spMkLst>
        </pc:spChg>
        <pc:spChg chg="del mod">
          <ac:chgData name="Jeremy Madonna Sebastian Joe" userId="b564532daf42a350" providerId="LiveId" clId="{DBE760E9-E186-45AD-A74B-668BFC65E057}" dt="2025-02-07T19:06:47.267" v="1" actId="478"/>
          <ac:spMkLst>
            <pc:docMk/>
            <pc:sldMk cId="745576192" sldId="266"/>
            <ac:spMk id="3" creationId="{36A0527F-C5FD-4E9B-9F21-5D1FBA31314B}"/>
          </ac:spMkLst>
        </pc:spChg>
      </pc:sldChg>
      <pc:sldChg chg="del">
        <pc:chgData name="Jeremy Madonna Sebastian Joe" userId="b564532daf42a350" providerId="LiveId" clId="{DBE760E9-E186-45AD-A74B-668BFC65E057}" dt="2025-02-07T19:07:13.713" v="4" actId="47"/>
        <pc:sldMkLst>
          <pc:docMk/>
          <pc:sldMk cId="1473664723" sldId="293"/>
        </pc:sldMkLst>
      </pc:sldChg>
      <pc:sldChg chg="del">
        <pc:chgData name="Jeremy Madonna Sebastian Joe" userId="b564532daf42a350" providerId="LiveId" clId="{DBE760E9-E186-45AD-A74B-668BFC65E057}" dt="2025-02-07T19:07:11.264" v="3" actId="47"/>
        <pc:sldMkLst>
          <pc:docMk/>
          <pc:sldMk cId="3828823408" sldId="295"/>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image" Target="../media/image7.jpeg"/><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D:\Business%20Analytics%20-%20I%20term\Data%20Analytics\Assignments\Assignment%201\Visualizations.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5" Type="http://schemas.openxmlformats.org/officeDocument/2006/relationships/package" Target="../embeddings/Microsoft_Excel_Worksheet.xlsx"/><Relationship Id="rId4" Type="http://schemas.openxmlformats.org/officeDocument/2006/relationships/image" Target="../media/image7.jpeg"/></Relationships>
</file>

<file path=ppt/charts/_rels/chart3.xml.rels><?xml version="1.0" encoding="UTF-8" standalone="yes"?>
<Relationships xmlns="http://schemas.openxmlformats.org/package/2006/relationships"><Relationship Id="rId3" Type="http://schemas.openxmlformats.org/officeDocument/2006/relationships/image" Target="../media/image7.jpeg"/><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D:\Business%20Analytics%20-%20I%20term\Data%20Analytics\Assignments\Assignment%201\Visualization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[Visualizations.xlsx]Occupation Status vs QOL!PivotTable1</c:name>
    <c:fmtId val="28"/>
  </c:pivotSource>
  <c:chart>
    <c:title>
      <c:tx>
        <c:rich>
          <a:bodyPr rot="0" spcFirstLastPara="1" vertOverflow="ellipsis" vert="horz" wrap="square" anchor="ctr" anchorCtr="1"/>
          <a:lstStyle/>
          <a:p>
            <a:pPr>
              <a:defRPr sz="1400" b="1" i="0" u="none" strike="noStrike" kern="1200" spc="0" baseline="0">
                <a:solidFill>
                  <a:sysClr val="windowText" lastClr="000000"/>
                </a:solidFill>
                <a:latin typeface="+mn-lt"/>
                <a:ea typeface="+mn-ea"/>
                <a:cs typeface="+mn-cs"/>
              </a:defRPr>
            </a:pPr>
            <a:r>
              <a:rPr lang="en-CA" b="1">
                <a:solidFill>
                  <a:sysClr val="windowText" lastClr="000000"/>
                </a:solidFill>
              </a:rPr>
              <a:t>Occupation</a:t>
            </a:r>
            <a:r>
              <a:rPr lang="en-CA" b="1" baseline="0">
                <a:solidFill>
                  <a:sysClr val="windowText" lastClr="000000"/>
                </a:solidFill>
              </a:rPr>
              <a:t> Status Vs Quality of Life</a:t>
            </a:r>
            <a:endParaRPr lang="en-CA" b="1">
              <a:solidFill>
                <a:sysClr val="windowText" lastClr="000000"/>
              </a:solidFill>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ysClr val="windowText" lastClr="000000"/>
              </a:solidFill>
              <a:latin typeface="+mn-lt"/>
              <a:ea typeface="+mn-ea"/>
              <a:cs typeface="+mn-cs"/>
            </a:defRPr>
          </a:pPr>
          <a:endParaRPr lang="en-CA"/>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'Occupation Status vs QOL'!$B$3</c:f>
              <c:strCache>
                <c:ptCount val="1"/>
                <c:pt idx="0">
                  <c:v>Total</c:v>
                </c:pt>
              </c:strCache>
            </c:strRef>
          </c:tx>
          <c:spPr>
            <a:solidFill>
              <a:schemeClr val="accent1"/>
            </a:solidFill>
            <a:ln>
              <a:noFill/>
            </a:ln>
            <a:effectLst/>
          </c:spPr>
          <c:invertIfNegative val="0"/>
          <c:cat>
            <c:strRef>
              <c:f>'Occupation Status vs QOL'!$A$4:$A$11</c:f>
              <c:strCache>
                <c:ptCount val="7"/>
                <c:pt idx="0">
                  <c:v>Government employee</c:v>
                </c:pt>
                <c:pt idx="1">
                  <c:v>Private sector employee</c:v>
                </c:pt>
                <c:pt idx="2">
                  <c:v>Retired</c:v>
                </c:pt>
                <c:pt idx="3">
                  <c:v>Self-employed</c:v>
                </c:pt>
                <c:pt idx="4">
                  <c:v>Student</c:v>
                </c:pt>
                <c:pt idx="5">
                  <c:v>Unemployed</c:v>
                </c:pt>
                <c:pt idx="6">
                  <c:v>unknown</c:v>
                </c:pt>
              </c:strCache>
            </c:strRef>
          </c:cat>
          <c:val>
            <c:numRef>
              <c:f>'Occupation Status vs QOL'!$B$4:$B$11</c:f>
              <c:numCache>
                <c:formatCode>General</c:formatCode>
                <c:ptCount val="7"/>
                <c:pt idx="0">
                  <c:v>82</c:v>
                </c:pt>
                <c:pt idx="1">
                  <c:v>25</c:v>
                </c:pt>
                <c:pt idx="2">
                  <c:v>4</c:v>
                </c:pt>
                <c:pt idx="3">
                  <c:v>63</c:v>
                </c:pt>
                <c:pt idx="4">
                  <c:v>12</c:v>
                </c:pt>
                <c:pt idx="5">
                  <c:v>33</c:v>
                </c:pt>
                <c:pt idx="6">
                  <c:v>12</c:v>
                </c:pt>
              </c:numCache>
            </c:numRef>
          </c:val>
          <c:extLst>
            <c:ext xmlns:c16="http://schemas.microsoft.com/office/drawing/2014/chart" uri="{C3380CC4-5D6E-409C-BE32-E72D297353CC}">
              <c16:uniqueId val="{00000000-3540-4246-9DA6-60D81E7148C4}"/>
            </c:ext>
          </c:extLst>
        </c:ser>
        <c:dLbls>
          <c:showLegendKey val="0"/>
          <c:showVal val="0"/>
          <c:showCatName val="0"/>
          <c:showSerName val="0"/>
          <c:showPercent val="0"/>
          <c:showBubbleSize val="0"/>
        </c:dLbls>
        <c:gapWidth val="182"/>
        <c:axId val="352624767"/>
        <c:axId val="352623807"/>
      </c:barChart>
      <c:catAx>
        <c:axId val="352624767"/>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CA" b="1">
                    <a:solidFill>
                      <a:sysClr val="windowText" lastClr="000000"/>
                    </a:solidFill>
                  </a:rPr>
                  <a:t>Occupation</a:t>
                </a:r>
                <a:r>
                  <a:rPr lang="en-CA" b="1" baseline="0">
                    <a:solidFill>
                      <a:sysClr val="windowText" lastClr="000000"/>
                    </a:solidFill>
                  </a:rPr>
                  <a:t> Status</a:t>
                </a:r>
                <a:endParaRPr lang="en-CA" b="1">
                  <a:solidFill>
                    <a:sysClr val="windowText" lastClr="000000"/>
                  </a:solidFill>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CA"/>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ysClr val="windowText" lastClr="000000"/>
                </a:solidFill>
                <a:latin typeface="+mn-lt"/>
                <a:ea typeface="+mn-ea"/>
                <a:cs typeface="+mn-cs"/>
              </a:defRPr>
            </a:pPr>
            <a:endParaRPr lang="en-US"/>
          </a:p>
        </c:txPr>
        <c:crossAx val="352623807"/>
        <c:crosses val="autoZero"/>
        <c:auto val="1"/>
        <c:lblAlgn val="ctr"/>
        <c:lblOffset val="100"/>
        <c:noMultiLvlLbl val="0"/>
      </c:catAx>
      <c:valAx>
        <c:axId val="35262380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CA" b="1" dirty="0">
                    <a:solidFill>
                      <a:sysClr val="windowText" lastClr="000000"/>
                    </a:solidFill>
                  </a:rPr>
                  <a:t>Count</a:t>
                </a:r>
              </a:p>
            </c:rich>
          </c:tx>
          <c:layout>
            <c:manualLayout>
              <c:xMode val="edge"/>
              <c:yMode val="edge"/>
              <c:x val="0.49830056987432453"/>
              <c:y val="0.95306453612843456"/>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ysClr val="windowText" lastClr="000000"/>
                </a:solidFill>
                <a:latin typeface="+mn-lt"/>
                <a:ea typeface="+mn-ea"/>
                <a:cs typeface="+mn-cs"/>
              </a:defRPr>
            </a:pPr>
            <a:endParaRPr lang="en-US"/>
          </a:p>
        </c:txPr>
        <c:crossAx val="352624767"/>
        <c:crosses val="autoZero"/>
        <c:crossBetween val="between"/>
      </c:valAx>
      <c:spPr>
        <a:noFill/>
        <a:ln>
          <a:noFill/>
        </a:ln>
        <a:effectLst/>
      </c:spPr>
    </c:plotArea>
    <c:legend>
      <c:legendPos val="r"/>
      <c:legendEntry>
        <c:idx val="0"/>
        <c:txPr>
          <a:bodyPr rot="0" spcFirstLastPara="1" vertOverflow="ellipsis" vert="horz" wrap="square" anchor="ctr" anchorCtr="1"/>
          <a:lstStyle/>
          <a:p>
            <a:pPr>
              <a:defRPr sz="1400" b="1" i="0" u="none" strike="noStrike" kern="1200" baseline="0">
                <a:solidFill>
                  <a:sysClr val="windowText" lastClr="000000"/>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900" b="1" i="0" u="none" strike="noStrike" kern="1200" baseline="0">
              <a:solidFill>
                <a:sysClr val="windowText" lastClr="0000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blipFill>
      <a:blip xmlns:r="http://schemas.openxmlformats.org/officeDocument/2006/relationships" r:embed="rId3"/>
      <a:tile tx="0" ty="0" sx="100000" sy="100000" flip="none" algn="tl"/>
    </a:blipFill>
    <a:ln w="9525" cap="flat" cmpd="sng" algn="ctr">
      <a:solidFill>
        <a:schemeClr val="tx1">
          <a:lumMod val="15000"/>
          <a:lumOff val="85000"/>
        </a:schemeClr>
      </a:solid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[Visualizations.xlsx]Distribution of Living Conds!PivotTable4</c:name>
    <c:fmtId val="20"/>
  </c:pivotSource>
  <c:chart>
    <c:title>
      <c:tx>
        <c:rich>
          <a:bodyPr rot="0" spcFirstLastPara="1" vertOverflow="ellipsis" vert="horz" wrap="square" anchor="ctr" anchorCtr="1"/>
          <a:lstStyle/>
          <a:p>
            <a:pPr>
              <a:defRPr sz="1400" b="1" i="0" u="none" strike="noStrike" kern="1200" spc="0" baseline="0">
                <a:solidFill>
                  <a:sysClr val="windowText" lastClr="000000"/>
                </a:solidFill>
                <a:latin typeface="+mn-lt"/>
                <a:ea typeface="+mn-ea"/>
                <a:cs typeface="+mn-cs"/>
              </a:defRPr>
            </a:pPr>
            <a:r>
              <a:rPr lang="en-CA" sz="1400" b="1" i="0" u="none" strike="noStrike" baseline="0">
                <a:solidFill>
                  <a:sysClr val="windowText" lastClr="000000"/>
                </a:solidFill>
              </a:rPr>
              <a:t>Distribution of Living Conditions Satisfaction</a:t>
            </a:r>
            <a:endParaRPr lang="en-CA" b="1">
              <a:solidFill>
                <a:sysClr val="windowText" lastClr="000000"/>
              </a:solidFill>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ysClr val="windowText" lastClr="000000"/>
              </a:solidFill>
              <a:latin typeface="+mn-lt"/>
              <a:ea typeface="+mn-ea"/>
              <a:cs typeface="+mn-cs"/>
            </a:defRPr>
          </a:pPr>
          <a:endParaRPr lang="en-CA"/>
        </a:p>
      </c:txPr>
    </c:title>
    <c:autoTitleDeleted val="0"/>
    <c:pivotFmts>
      <c:pivotFmt>
        <c:idx val="0"/>
        <c:spPr>
          <a:solidFill>
            <a:schemeClr val="accent1"/>
          </a:solidFill>
          <a:ln w="25400">
            <a:noFill/>
          </a:ln>
          <a:effectLst/>
          <a:scene3d>
            <a:camera prst="orthographicFront"/>
            <a:lightRig rig="threePt" dir="t"/>
          </a:scene3d>
          <a:sp3d>
            <a:bevelT w="139700" h="139700" prst="divot"/>
            <a:bevelB w="114300" prst="artDeco"/>
          </a:sp3d>
        </c:spPr>
        <c:marker>
          <c:symbol val="none"/>
        </c:marker>
        <c:dLbl>
          <c:idx val="0"/>
          <c:numFmt formatCode="General"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ysClr val="windowText" lastClr="000000"/>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1"/>
        <c:spPr>
          <a:solidFill>
            <a:schemeClr val="accent1"/>
          </a:solidFill>
          <a:ln w="25400">
            <a:noFill/>
          </a:ln>
          <a:effectLst/>
          <a:scene3d>
            <a:camera prst="orthographicFront"/>
            <a:lightRig rig="threePt" dir="t"/>
          </a:scene3d>
          <a:sp3d>
            <a:bevelT w="139700" h="139700" prst="divot"/>
            <a:bevelB w="114300" prst="artDeco"/>
          </a:sp3d>
        </c:spPr>
      </c:pivotFmt>
      <c:pivotFmt>
        <c:idx val="2"/>
        <c:spPr>
          <a:solidFill>
            <a:schemeClr val="accent1"/>
          </a:solidFill>
          <a:ln w="25400">
            <a:noFill/>
          </a:ln>
          <a:effectLst/>
          <a:scene3d>
            <a:camera prst="orthographicFront"/>
            <a:lightRig rig="threePt" dir="t"/>
          </a:scene3d>
          <a:sp3d>
            <a:bevelT w="139700" h="139700" prst="divot"/>
            <a:bevelB w="114300" prst="artDeco"/>
          </a:sp3d>
        </c:spPr>
      </c:pivotFmt>
      <c:pivotFmt>
        <c:idx val="3"/>
        <c:spPr>
          <a:solidFill>
            <a:schemeClr val="accent1"/>
          </a:solidFill>
          <a:ln w="25400">
            <a:noFill/>
          </a:ln>
          <a:effectLst/>
          <a:scene3d>
            <a:camera prst="orthographicFront"/>
            <a:lightRig rig="threePt" dir="t"/>
          </a:scene3d>
          <a:sp3d>
            <a:bevelT w="139700" h="139700" prst="divot"/>
            <a:bevelB w="114300" prst="artDeco"/>
          </a:sp3d>
        </c:spPr>
      </c:pivotFmt>
      <c:pivotFmt>
        <c:idx val="4"/>
        <c:spPr>
          <a:solidFill>
            <a:schemeClr val="accent1"/>
          </a:solidFill>
          <a:ln w="25400">
            <a:noFill/>
          </a:ln>
          <a:effectLst/>
          <a:scene3d>
            <a:camera prst="orthographicFront"/>
            <a:lightRig rig="threePt" dir="t"/>
          </a:scene3d>
          <a:sp3d>
            <a:bevelT w="139700" h="139700" prst="divot"/>
            <a:bevelB w="114300" prst="artDeco"/>
          </a:sp3d>
        </c:spPr>
      </c:pivotFmt>
      <c:pivotFmt>
        <c:idx val="5"/>
        <c:spPr>
          <a:solidFill>
            <a:schemeClr val="accent1"/>
          </a:solidFill>
          <a:ln w="25400">
            <a:noFill/>
          </a:ln>
          <a:effectLst/>
          <a:scene3d>
            <a:camera prst="orthographicFront"/>
            <a:lightRig rig="threePt" dir="t"/>
          </a:scene3d>
          <a:sp3d>
            <a:bevelT w="139700" h="139700" prst="divot"/>
            <a:bevelB w="114300" prst="artDeco"/>
          </a:sp3d>
        </c:spPr>
      </c:pivotFmt>
      <c:pivotFmt>
        <c:idx val="6"/>
        <c:spPr>
          <a:solidFill>
            <a:schemeClr val="accent1"/>
          </a:solidFill>
          <a:ln w="25400">
            <a:noFill/>
          </a:ln>
          <a:effectLst/>
          <a:scene3d>
            <a:camera prst="orthographicFront"/>
            <a:lightRig rig="threePt" dir="t"/>
          </a:scene3d>
          <a:sp3d>
            <a:bevelT w="139700" h="139700" prst="divot"/>
            <a:bevelB w="114300" prst="artDeco"/>
          </a:sp3d>
        </c:spPr>
      </c:pivotFmt>
      <c:pivotFmt>
        <c:idx val="7"/>
        <c:spPr>
          <a:solidFill>
            <a:schemeClr val="accent1"/>
          </a:solidFill>
          <a:ln w="25400">
            <a:noFill/>
          </a:ln>
          <a:effectLst/>
          <a:scene3d>
            <a:camera prst="orthographicFront"/>
            <a:lightRig rig="threePt" dir="t"/>
          </a:scene3d>
          <a:sp3d>
            <a:bevelT w="139700" h="139700" prst="divot"/>
            <a:bevelB w="114300" prst="artDeco"/>
          </a:sp3d>
        </c:spPr>
        <c:marker>
          <c:symbol val="none"/>
        </c:marker>
        <c:dLbl>
          <c:idx val="0"/>
          <c:numFmt formatCode="General"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ysClr val="windowText" lastClr="000000"/>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8"/>
        <c:spPr>
          <a:solidFill>
            <a:schemeClr val="accent1"/>
          </a:solidFill>
          <a:ln w="25400">
            <a:noFill/>
          </a:ln>
          <a:effectLst/>
          <a:scene3d>
            <a:camera prst="orthographicFront"/>
            <a:lightRig rig="threePt" dir="t"/>
          </a:scene3d>
          <a:sp3d>
            <a:bevelT w="139700" h="139700" prst="divot"/>
            <a:bevelB w="114300" prst="artDeco"/>
          </a:sp3d>
        </c:spPr>
      </c:pivotFmt>
      <c:pivotFmt>
        <c:idx val="9"/>
        <c:spPr>
          <a:solidFill>
            <a:schemeClr val="accent1"/>
          </a:solidFill>
          <a:ln w="25400">
            <a:noFill/>
          </a:ln>
          <a:effectLst/>
          <a:scene3d>
            <a:camera prst="orthographicFront"/>
            <a:lightRig rig="threePt" dir="t"/>
          </a:scene3d>
          <a:sp3d>
            <a:bevelT w="139700" h="139700" prst="divot"/>
            <a:bevelB w="114300" prst="artDeco"/>
          </a:sp3d>
        </c:spPr>
      </c:pivotFmt>
      <c:pivotFmt>
        <c:idx val="10"/>
        <c:spPr>
          <a:solidFill>
            <a:schemeClr val="accent1"/>
          </a:solidFill>
          <a:ln w="25400">
            <a:noFill/>
          </a:ln>
          <a:effectLst/>
          <a:scene3d>
            <a:camera prst="orthographicFront"/>
            <a:lightRig rig="threePt" dir="t"/>
          </a:scene3d>
          <a:sp3d>
            <a:bevelT w="139700" h="139700" prst="divot"/>
            <a:bevelB w="114300" prst="artDeco"/>
          </a:sp3d>
        </c:spPr>
      </c:pivotFmt>
      <c:pivotFmt>
        <c:idx val="11"/>
        <c:spPr>
          <a:solidFill>
            <a:schemeClr val="accent1"/>
          </a:solidFill>
          <a:ln w="25400">
            <a:noFill/>
          </a:ln>
          <a:effectLst/>
          <a:scene3d>
            <a:camera prst="orthographicFront"/>
            <a:lightRig rig="threePt" dir="t"/>
          </a:scene3d>
          <a:sp3d>
            <a:bevelT w="139700" h="139700" prst="divot"/>
            <a:bevelB w="114300" prst="artDeco"/>
          </a:sp3d>
        </c:spPr>
      </c:pivotFmt>
      <c:pivotFmt>
        <c:idx val="12"/>
        <c:spPr>
          <a:solidFill>
            <a:schemeClr val="accent1"/>
          </a:solidFill>
          <a:ln w="25400">
            <a:noFill/>
          </a:ln>
          <a:effectLst/>
          <a:scene3d>
            <a:camera prst="orthographicFront"/>
            <a:lightRig rig="threePt" dir="t"/>
          </a:scene3d>
          <a:sp3d>
            <a:bevelT w="139700" h="139700" prst="divot"/>
            <a:bevelB w="114300" prst="artDeco"/>
          </a:sp3d>
        </c:spPr>
      </c:pivotFmt>
      <c:pivotFmt>
        <c:idx val="13"/>
        <c:spPr>
          <a:solidFill>
            <a:schemeClr val="accent1"/>
          </a:solidFill>
          <a:ln w="25400">
            <a:noFill/>
          </a:ln>
          <a:effectLst/>
          <a:scene3d>
            <a:camera prst="orthographicFront"/>
            <a:lightRig rig="threePt" dir="t"/>
          </a:scene3d>
          <a:sp3d>
            <a:bevelT w="139700" h="139700" prst="divot"/>
            <a:bevelB w="114300" prst="artDeco"/>
          </a:sp3d>
        </c:spPr>
      </c:pivotFmt>
      <c:pivotFmt>
        <c:idx val="14"/>
        <c:spPr>
          <a:solidFill>
            <a:schemeClr val="accent1"/>
          </a:solidFill>
          <a:ln w="25400">
            <a:noFill/>
          </a:ln>
          <a:effectLst/>
          <a:scene3d>
            <a:camera prst="orthographicFront"/>
            <a:lightRig rig="threePt" dir="t"/>
          </a:scene3d>
          <a:sp3d>
            <a:bevelT w="139700" h="139700" prst="divot"/>
            <a:bevelB w="114300" prst="artDeco"/>
          </a:sp3d>
        </c:spPr>
        <c:marker>
          <c:symbol val="none"/>
        </c:marker>
        <c:dLbl>
          <c:idx val="0"/>
          <c:numFmt formatCode="General"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ysClr val="windowText" lastClr="000000"/>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15"/>
        <c:spPr>
          <a:solidFill>
            <a:schemeClr val="accent1"/>
          </a:solidFill>
          <a:ln w="25400">
            <a:noFill/>
          </a:ln>
          <a:effectLst/>
          <a:scene3d>
            <a:camera prst="orthographicFront"/>
            <a:lightRig rig="threePt" dir="t"/>
          </a:scene3d>
          <a:sp3d>
            <a:bevelT w="139700" h="139700" prst="divot"/>
            <a:bevelB w="114300" prst="artDeco"/>
          </a:sp3d>
        </c:spPr>
      </c:pivotFmt>
      <c:pivotFmt>
        <c:idx val="16"/>
        <c:spPr>
          <a:solidFill>
            <a:schemeClr val="accent1"/>
          </a:solidFill>
          <a:ln w="25400">
            <a:noFill/>
          </a:ln>
          <a:effectLst/>
          <a:scene3d>
            <a:camera prst="orthographicFront"/>
            <a:lightRig rig="threePt" dir="t"/>
          </a:scene3d>
          <a:sp3d>
            <a:bevelT w="139700" h="139700" prst="divot"/>
            <a:bevelB w="114300" prst="artDeco"/>
          </a:sp3d>
        </c:spPr>
      </c:pivotFmt>
      <c:pivotFmt>
        <c:idx val="17"/>
        <c:spPr>
          <a:solidFill>
            <a:schemeClr val="accent1"/>
          </a:solidFill>
          <a:ln w="25400">
            <a:noFill/>
          </a:ln>
          <a:effectLst/>
          <a:scene3d>
            <a:camera prst="orthographicFront"/>
            <a:lightRig rig="threePt" dir="t"/>
          </a:scene3d>
          <a:sp3d>
            <a:bevelT w="139700" h="139700" prst="divot"/>
            <a:bevelB w="114300" prst="artDeco"/>
          </a:sp3d>
        </c:spPr>
      </c:pivotFmt>
      <c:pivotFmt>
        <c:idx val="18"/>
        <c:spPr>
          <a:solidFill>
            <a:schemeClr val="accent1"/>
          </a:solidFill>
          <a:ln w="25400">
            <a:noFill/>
          </a:ln>
          <a:effectLst/>
          <a:scene3d>
            <a:camera prst="orthographicFront"/>
            <a:lightRig rig="threePt" dir="t"/>
          </a:scene3d>
          <a:sp3d>
            <a:bevelT w="139700" h="139700" prst="divot"/>
            <a:bevelB w="114300" prst="artDeco"/>
          </a:sp3d>
        </c:spPr>
      </c:pivotFmt>
      <c:pivotFmt>
        <c:idx val="19"/>
        <c:spPr>
          <a:solidFill>
            <a:schemeClr val="accent1"/>
          </a:solidFill>
          <a:ln w="25400">
            <a:noFill/>
          </a:ln>
          <a:effectLst/>
          <a:scene3d>
            <a:camera prst="orthographicFront"/>
            <a:lightRig rig="threePt" dir="t"/>
          </a:scene3d>
          <a:sp3d>
            <a:bevelT w="139700" h="139700" prst="divot"/>
            <a:bevelB w="114300" prst="artDeco"/>
          </a:sp3d>
        </c:spPr>
      </c:pivotFmt>
      <c:pivotFmt>
        <c:idx val="20"/>
        <c:spPr>
          <a:solidFill>
            <a:schemeClr val="accent1"/>
          </a:solidFill>
          <a:ln w="25400">
            <a:noFill/>
          </a:ln>
          <a:effectLst/>
          <a:scene3d>
            <a:camera prst="orthographicFront"/>
            <a:lightRig rig="threePt" dir="t"/>
          </a:scene3d>
          <a:sp3d>
            <a:bevelT w="139700" h="139700" prst="divot"/>
            <a:bevelB w="114300" prst="artDeco"/>
          </a:sp3d>
        </c:spPr>
      </c:pivotFmt>
    </c:pivotFmts>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1.7476788640087382E-2"/>
          <c:y val="0.17085482433961807"/>
          <c:w val="0.64381840309284111"/>
          <c:h val="0.79244792795395991"/>
        </c:manualLayout>
      </c:layout>
      <c:pie3DChart>
        <c:varyColors val="1"/>
        <c:ser>
          <c:idx val="0"/>
          <c:order val="0"/>
          <c:tx>
            <c:strRef>
              <c:f>'Distribution of Living Conds'!$B$3</c:f>
              <c:strCache>
                <c:ptCount val="1"/>
                <c:pt idx="0">
                  <c:v>Total</c:v>
                </c:pt>
              </c:strCache>
            </c:strRef>
          </c:tx>
          <c:spPr>
            <a:ln>
              <a:noFill/>
            </a:ln>
            <a:scene3d>
              <a:camera prst="orthographicFront"/>
              <a:lightRig rig="threePt" dir="t"/>
            </a:scene3d>
            <a:sp3d>
              <a:bevelT w="139700" h="139700" prst="divot"/>
              <a:bevelB w="114300" prst="artDeco"/>
            </a:sp3d>
          </c:spPr>
          <c:dPt>
            <c:idx val="0"/>
            <c:bubble3D val="0"/>
            <c:spPr>
              <a:solidFill>
                <a:schemeClr val="accent1"/>
              </a:solidFill>
              <a:ln w="25400">
                <a:noFill/>
              </a:ln>
              <a:effectLst/>
              <a:scene3d>
                <a:camera prst="orthographicFront"/>
                <a:lightRig rig="threePt" dir="t"/>
              </a:scene3d>
              <a:sp3d>
                <a:bevelT w="139700" h="139700" prst="divot"/>
                <a:bevelB w="114300" prst="artDeco"/>
              </a:sp3d>
            </c:spPr>
            <c:extLst>
              <c:ext xmlns:c16="http://schemas.microsoft.com/office/drawing/2014/chart" uri="{C3380CC4-5D6E-409C-BE32-E72D297353CC}">
                <c16:uniqueId val="{00000001-E52D-4F30-AB6E-0E716A05B781}"/>
              </c:ext>
            </c:extLst>
          </c:dPt>
          <c:dPt>
            <c:idx val="1"/>
            <c:bubble3D val="0"/>
            <c:spPr>
              <a:solidFill>
                <a:schemeClr val="accent2"/>
              </a:solidFill>
              <a:ln w="25400">
                <a:noFill/>
              </a:ln>
              <a:effectLst/>
              <a:scene3d>
                <a:camera prst="orthographicFront"/>
                <a:lightRig rig="threePt" dir="t"/>
              </a:scene3d>
              <a:sp3d>
                <a:bevelT w="139700" h="139700" prst="divot"/>
                <a:bevelB w="114300" prst="artDeco"/>
              </a:sp3d>
            </c:spPr>
            <c:extLst>
              <c:ext xmlns:c16="http://schemas.microsoft.com/office/drawing/2014/chart" uri="{C3380CC4-5D6E-409C-BE32-E72D297353CC}">
                <c16:uniqueId val="{00000003-E52D-4F30-AB6E-0E716A05B781}"/>
              </c:ext>
            </c:extLst>
          </c:dPt>
          <c:dPt>
            <c:idx val="2"/>
            <c:bubble3D val="0"/>
            <c:spPr>
              <a:solidFill>
                <a:schemeClr val="accent3"/>
              </a:solidFill>
              <a:ln w="25400">
                <a:noFill/>
              </a:ln>
              <a:effectLst/>
              <a:scene3d>
                <a:camera prst="orthographicFront"/>
                <a:lightRig rig="threePt" dir="t"/>
              </a:scene3d>
              <a:sp3d>
                <a:bevelT w="139700" h="139700" prst="divot"/>
                <a:bevelB w="114300" prst="artDeco"/>
              </a:sp3d>
            </c:spPr>
            <c:extLst>
              <c:ext xmlns:c16="http://schemas.microsoft.com/office/drawing/2014/chart" uri="{C3380CC4-5D6E-409C-BE32-E72D297353CC}">
                <c16:uniqueId val="{00000005-E52D-4F30-AB6E-0E716A05B781}"/>
              </c:ext>
            </c:extLst>
          </c:dPt>
          <c:dPt>
            <c:idx val="3"/>
            <c:bubble3D val="0"/>
            <c:spPr>
              <a:solidFill>
                <a:schemeClr val="accent4"/>
              </a:solidFill>
              <a:ln w="25400">
                <a:noFill/>
              </a:ln>
              <a:effectLst/>
              <a:scene3d>
                <a:camera prst="orthographicFront"/>
                <a:lightRig rig="threePt" dir="t"/>
              </a:scene3d>
              <a:sp3d>
                <a:bevelT w="139700" h="139700" prst="divot"/>
                <a:bevelB w="114300" prst="artDeco"/>
              </a:sp3d>
            </c:spPr>
            <c:extLst>
              <c:ext xmlns:c16="http://schemas.microsoft.com/office/drawing/2014/chart" uri="{C3380CC4-5D6E-409C-BE32-E72D297353CC}">
                <c16:uniqueId val="{00000007-E52D-4F30-AB6E-0E716A05B781}"/>
              </c:ext>
            </c:extLst>
          </c:dPt>
          <c:dPt>
            <c:idx val="4"/>
            <c:bubble3D val="0"/>
            <c:spPr>
              <a:solidFill>
                <a:schemeClr val="accent5"/>
              </a:solidFill>
              <a:ln w="25400">
                <a:noFill/>
              </a:ln>
              <a:effectLst/>
              <a:scene3d>
                <a:camera prst="orthographicFront"/>
                <a:lightRig rig="threePt" dir="t"/>
              </a:scene3d>
              <a:sp3d>
                <a:bevelT w="139700" h="139700" prst="divot"/>
                <a:bevelB w="114300" prst="artDeco"/>
              </a:sp3d>
            </c:spPr>
            <c:extLst>
              <c:ext xmlns:c16="http://schemas.microsoft.com/office/drawing/2014/chart" uri="{C3380CC4-5D6E-409C-BE32-E72D297353CC}">
                <c16:uniqueId val="{00000009-E52D-4F30-AB6E-0E716A05B781}"/>
              </c:ext>
            </c:extLst>
          </c:dPt>
          <c:dPt>
            <c:idx val="5"/>
            <c:bubble3D val="0"/>
            <c:spPr>
              <a:solidFill>
                <a:schemeClr val="accent6"/>
              </a:solidFill>
              <a:ln w="25400">
                <a:noFill/>
              </a:ln>
              <a:effectLst/>
              <a:scene3d>
                <a:camera prst="orthographicFront"/>
                <a:lightRig rig="threePt" dir="t"/>
              </a:scene3d>
              <a:sp3d>
                <a:bevelT w="139700" h="139700" prst="divot"/>
                <a:bevelB w="114300" prst="artDeco"/>
              </a:sp3d>
            </c:spPr>
            <c:extLst>
              <c:ext xmlns:c16="http://schemas.microsoft.com/office/drawing/2014/chart" uri="{C3380CC4-5D6E-409C-BE32-E72D297353CC}">
                <c16:uniqueId val="{0000000B-E52D-4F30-AB6E-0E716A05B781}"/>
              </c:ext>
            </c:extLst>
          </c:dPt>
          <c:dLbls>
            <c:numFmt formatCode="General"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ysClr val="windowText" lastClr="000000"/>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'Distribution of Living Conds'!$A$4:$A$10</c:f>
              <c:strCache>
                <c:ptCount val="6"/>
                <c:pt idx="0">
                  <c:v>Fairly dissatisfied</c:v>
                </c:pt>
                <c:pt idx="1">
                  <c:v>Neither satisfied nor dissatisfied</c:v>
                </c:pt>
                <c:pt idx="2">
                  <c:v>Satisfied</c:v>
                </c:pt>
                <c:pt idx="3">
                  <c:v>unknown</c:v>
                </c:pt>
                <c:pt idx="4">
                  <c:v>Very dissatisfied</c:v>
                </c:pt>
                <c:pt idx="5">
                  <c:v>Very satisfied</c:v>
                </c:pt>
              </c:strCache>
            </c:strRef>
          </c:cat>
          <c:val>
            <c:numRef>
              <c:f>'Distribution of Living Conds'!$B$4:$B$10</c:f>
              <c:numCache>
                <c:formatCode>General</c:formatCode>
                <c:ptCount val="6"/>
                <c:pt idx="0">
                  <c:v>53</c:v>
                </c:pt>
                <c:pt idx="1">
                  <c:v>48</c:v>
                </c:pt>
                <c:pt idx="2">
                  <c:v>59</c:v>
                </c:pt>
                <c:pt idx="3">
                  <c:v>25</c:v>
                </c:pt>
                <c:pt idx="4">
                  <c:v>33</c:v>
                </c:pt>
                <c:pt idx="5">
                  <c:v>13</c:v>
                </c:pt>
              </c:numCache>
            </c:numRef>
          </c:val>
          <c:extLst>
            <c:ext xmlns:c16="http://schemas.microsoft.com/office/drawing/2014/chart" uri="{C3380CC4-5D6E-409C-BE32-E72D297353CC}">
              <c16:uniqueId val="{0000000C-E52D-4F30-AB6E-0E716A05B781}"/>
            </c:ext>
          </c:extLst>
        </c:ser>
        <c:dLbls>
          <c:showLegendKey val="0"/>
          <c:showVal val="0"/>
          <c:showCatName val="0"/>
          <c:showSerName val="0"/>
          <c:showPercent val="0"/>
          <c:showBubbleSize val="0"/>
          <c:showLeaderLines val="1"/>
        </c:dLbls>
      </c:pie3DChart>
      <c:spPr>
        <a:noFill/>
        <a:ln>
          <a:noFill/>
        </a:ln>
        <a:effectLst/>
      </c:spPr>
    </c:plotArea>
    <c:legend>
      <c:legendPos val="r"/>
      <c:layout>
        <c:manualLayout>
          <c:xMode val="edge"/>
          <c:yMode val="edge"/>
          <c:x val="0.65218455557610189"/>
          <c:y val="0.17492691853885237"/>
          <c:w val="0.33333333333333331"/>
          <c:h val="0.68301144648585599"/>
        </c:manualLayout>
      </c:layout>
      <c:overlay val="0"/>
      <c:spPr>
        <a:noFill/>
        <a:ln>
          <a:noFill/>
        </a:ln>
        <a:effectLst/>
      </c:spPr>
      <c:txPr>
        <a:bodyPr rot="0" spcFirstLastPara="1" vertOverflow="ellipsis" vert="horz" wrap="square" anchor="ctr" anchorCtr="1"/>
        <a:lstStyle/>
        <a:p>
          <a:pPr>
            <a:defRPr sz="1050" b="1" i="0" u="none" strike="noStrike" kern="1200" baseline="0">
              <a:solidFill>
                <a:sysClr val="windowText" lastClr="0000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blipFill>
      <a:blip xmlns:r="http://schemas.openxmlformats.org/officeDocument/2006/relationships" r:embed="rId4"/>
      <a:tile tx="0" ty="0" sx="100000" sy="100000" flip="none" algn="tl"/>
    </a:blipFill>
    <a:ln w="9525" cap="flat" cmpd="sng" algn="ctr">
      <a:solidFill>
        <a:schemeClr val="tx1">
          <a:lumMod val="15000"/>
          <a:lumOff val="85000"/>
        </a:schemeClr>
      </a:solidFill>
      <a:round/>
    </a:ln>
    <a:effectLst/>
  </c:spPr>
  <c:txPr>
    <a:bodyPr/>
    <a:lstStyle/>
    <a:p>
      <a:pPr>
        <a:defRPr/>
      </a:pPr>
      <a:endParaRPr lang="en-US"/>
    </a:p>
  </c:txPr>
  <c:externalData r:id="rId5">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[Visualizations.xlsx]Housing Expense Vs QOL!PivotTable2</c:name>
    <c:fmtId val="43"/>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CA" sz="1400" b="1" i="0" u="none" strike="noStrike" baseline="0">
                <a:solidFill>
                  <a:sysClr val="windowText" lastClr="000000"/>
                </a:solidFill>
              </a:rPr>
              <a:t>Housing Expense Proportion vs. Quality of Life.</a:t>
            </a:r>
            <a:endParaRPr lang="en-US" b="1">
              <a:solidFill>
                <a:sysClr val="windowText" lastClr="000000"/>
              </a:solidFill>
            </a:endParaRPr>
          </a:p>
        </c:rich>
      </c:tx>
      <c:layout>
        <c:manualLayout>
          <c:xMode val="edge"/>
          <c:yMode val="edge"/>
          <c:x val="5.7930446194225736E-2"/>
          <c:y val="0.13786818314377369"/>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a:outerShdw blurRad="50800" dist="50800" dir="5400000" algn="ctr" rotWithShape="0">
              <a:schemeClr val="accent2"/>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outerShdw blurRad="50800" dist="50800" dir="5400000" algn="ctr" rotWithShape="0">
              <a:schemeClr val="accent2"/>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outerShdw blurRad="50800" dist="50800" dir="5400000" algn="ctr" rotWithShape="0">
              <a:schemeClr val="accent2"/>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48709601924759405"/>
          <c:y val="0.26328484981044037"/>
          <c:w val="0.32438538932633421"/>
          <c:h val="0.6293157626130067"/>
        </c:manualLayout>
      </c:layout>
      <c:bar3DChart>
        <c:barDir val="bar"/>
        <c:grouping val="clustered"/>
        <c:varyColors val="0"/>
        <c:ser>
          <c:idx val="0"/>
          <c:order val="0"/>
          <c:tx>
            <c:strRef>
              <c:f>'Housing Expense Vs QOL'!$B$3</c:f>
              <c:strCache>
                <c:ptCount val="1"/>
                <c:pt idx="0">
                  <c:v>Total</c:v>
                </c:pt>
              </c:strCache>
            </c:strRef>
          </c:tx>
          <c:spPr>
            <a:solidFill>
              <a:schemeClr val="accent1"/>
            </a:solidFill>
            <a:ln>
              <a:noFill/>
            </a:ln>
            <a:effectLst>
              <a:outerShdw blurRad="50800" dist="50800" dir="5400000" algn="ctr" rotWithShape="0">
                <a:schemeClr val="accent2"/>
              </a:outerShdw>
            </a:effectLst>
            <a:sp3d/>
          </c:spPr>
          <c:invertIfNegative val="0"/>
          <c:cat>
            <c:strRef>
              <c:f>'Housing Expense Vs QOL'!$A$4:$A$10</c:f>
              <c:strCache>
                <c:ptCount val="6"/>
                <c:pt idx="0">
                  <c:v>Good</c:v>
                </c:pt>
                <c:pt idx="1">
                  <c:v>Neither poor nor good</c:v>
                </c:pt>
                <c:pt idx="2">
                  <c:v>Poor</c:v>
                </c:pt>
                <c:pt idx="3">
                  <c:v>unknown</c:v>
                </c:pt>
                <c:pt idx="4">
                  <c:v>Very Good</c:v>
                </c:pt>
                <c:pt idx="5">
                  <c:v>Very Poor</c:v>
                </c:pt>
              </c:strCache>
            </c:strRef>
          </c:cat>
          <c:val>
            <c:numRef>
              <c:f>'Housing Expense Vs QOL'!$B$4:$B$10</c:f>
              <c:numCache>
                <c:formatCode>0</c:formatCode>
                <c:ptCount val="6"/>
                <c:pt idx="0">
                  <c:v>4568.5641025641025</c:v>
                </c:pt>
                <c:pt idx="1">
                  <c:v>3702476.6307692309</c:v>
                </c:pt>
                <c:pt idx="2">
                  <c:v>20674.842105263157</c:v>
                </c:pt>
                <c:pt idx="3">
                  <c:v>36.304347826086953</c:v>
                </c:pt>
                <c:pt idx="4">
                  <c:v>581.25</c:v>
                </c:pt>
                <c:pt idx="5">
                  <c:v>947</c:v>
                </c:pt>
              </c:numCache>
            </c:numRef>
          </c:val>
          <c:extLst>
            <c:ext xmlns:c16="http://schemas.microsoft.com/office/drawing/2014/chart" uri="{C3380CC4-5D6E-409C-BE32-E72D297353CC}">
              <c16:uniqueId val="{00000000-E363-4A8B-B0B7-3D99A9C13E04}"/>
            </c:ext>
          </c:extLst>
        </c:ser>
        <c:dLbls>
          <c:showLegendKey val="0"/>
          <c:showVal val="0"/>
          <c:showCatName val="0"/>
          <c:showSerName val="0"/>
          <c:showPercent val="0"/>
          <c:showBubbleSize val="0"/>
        </c:dLbls>
        <c:gapWidth val="150"/>
        <c:shape val="box"/>
        <c:axId val="348759231"/>
        <c:axId val="348757311"/>
        <c:axId val="0"/>
      </c:bar3DChart>
      <c:catAx>
        <c:axId val="348759231"/>
        <c:scaling>
          <c:orientation val="minMax"/>
        </c:scaling>
        <c:delete val="0"/>
        <c:axPos val="l"/>
        <c:title>
          <c:tx>
            <c:rich>
              <a:bodyPr rot="-5400000" spcFirstLastPara="1" vertOverflow="ellipsis" vert="horz" wrap="square" anchor="ctr" anchorCtr="1"/>
              <a:lstStyle/>
              <a:p>
                <a:pPr>
                  <a:defRPr sz="1000" b="1" i="0" u="none" strike="noStrike" kern="1200" baseline="0">
                    <a:solidFill>
                      <a:sysClr val="windowText" lastClr="000000"/>
                    </a:solidFill>
                    <a:latin typeface="+mn-lt"/>
                    <a:ea typeface="+mn-ea"/>
                    <a:cs typeface="+mn-cs"/>
                  </a:defRPr>
                </a:pPr>
                <a:r>
                  <a:rPr lang="en-CA" b="1">
                    <a:solidFill>
                      <a:sysClr val="windowText" lastClr="000000"/>
                    </a:solidFill>
                  </a:rPr>
                  <a:t>Satisfaction</a:t>
                </a:r>
                <a:r>
                  <a:rPr lang="en-CA" b="1" baseline="0">
                    <a:solidFill>
                      <a:sysClr val="windowText" lastClr="000000"/>
                    </a:solidFill>
                  </a:rPr>
                  <a:t> Range</a:t>
                </a:r>
                <a:endParaRPr lang="en-CA" b="1">
                  <a:solidFill>
                    <a:sysClr val="windowText" lastClr="000000"/>
                  </a:solidFill>
                </a:endParaRPr>
              </a:p>
            </c:rich>
          </c:tx>
          <c:layout>
            <c:manualLayout>
              <c:xMode val="edge"/>
              <c:yMode val="edge"/>
              <c:x val="0.24732568169939365"/>
              <c:y val="0.43944495793895005"/>
            </c:manualLayout>
          </c:layout>
          <c:overlay val="0"/>
          <c:spPr>
            <a:noFill/>
            <a:ln>
              <a:noFill/>
            </a:ln>
            <a:effectLst/>
          </c:spPr>
          <c:txPr>
            <a:bodyPr rot="-5400000" spcFirstLastPara="1" vertOverflow="ellipsis" vert="horz" wrap="square" anchor="ctr" anchorCtr="1"/>
            <a:lstStyle/>
            <a:p>
              <a:pPr>
                <a:defRPr sz="1000" b="1" i="0" u="none" strike="noStrike" kern="1200" baseline="0">
                  <a:solidFill>
                    <a:sysClr val="windowText" lastClr="000000"/>
                  </a:solidFill>
                  <a:latin typeface="+mn-lt"/>
                  <a:ea typeface="+mn-ea"/>
                  <a:cs typeface="+mn-cs"/>
                </a:defRPr>
              </a:pPr>
              <a:endParaRPr lang="en-CA"/>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ysClr val="windowText" lastClr="000000"/>
                </a:solidFill>
                <a:latin typeface="+mn-lt"/>
                <a:ea typeface="+mn-ea"/>
                <a:cs typeface="+mn-cs"/>
              </a:defRPr>
            </a:pPr>
            <a:endParaRPr lang="en-US"/>
          </a:p>
        </c:txPr>
        <c:crossAx val="348757311"/>
        <c:crosses val="autoZero"/>
        <c:auto val="1"/>
        <c:lblAlgn val="ctr"/>
        <c:lblOffset val="100"/>
        <c:noMultiLvlLbl val="0"/>
      </c:catAx>
      <c:valAx>
        <c:axId val="348757311"/>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1" i="0" u="none" strike="noStrike" kern="1200" baseline="0">
                    <a:solidFill>
                      <a:sysClr val="windowText" lastClr="000000"/>
                    </a:solidFill>
                    <a:latin typeface="+mn-lt"/>
                    <a:ea typeface="+mn-ea"/>
                    <a:cs typeface="+mn-cs"/>
                  </a:defRPr>
                </a:pPr>
                <a:r>
                  <a:rPr lang="en-CA" b="1">
                    <a:solidFill>
                      <a:sysClr val="windowText" lastClr="000000"/>
                    </a:solidFill>
                  </a:rPr>
                  <a:t>Average</a:t>
                </a:r>
                <a:r>
                  <a:rPr lang="en-CA" b="1" baseline="0">
                    <a:solidFill>
                      <a:sysClr val="windowText" lastClr="000000"/>
                    </a:solidFill>
                  </a:rPr>
                  <a:t> of Housing Expense</a:t>
                </a:r>
                <a:endParaRPr lang="en-CA" b="1">
                  <a:solidFill>
                    <a:sysClr val="windowText" lastClr="000000"/>
                  </a:solidFill>
                </a:endParaRPr>
              </a:p>
            </c:rich>
          </c:tx>
          <c:layout>
            <c:manualLayout>
              <c:xMode val="edge"/>
              <c:yMode val="edge"/>
              <c:x val="0.50719682537560518"/>
              <c:y val="0.94284726091481552"/>
            </c:manualLayout>
          </c:layout>
          <c:overlay val="0"/>
          <c:spPr>
            <a:noFill/>
            <a:ln>
              <a:noFill/>
            </a:ln>
            <a:effectLst/>
          </c:spPr>
          <c:txPr>
            <a:bodyPr rot="0" spcFirstLastPara="1" vertOverflow="ellipsis" vert="horz" wrap="square" anchor="ctr" anchorCtr="1"/>
            <a:lstStyle/>
            <a:p>
              <a:pPr>
                <a:defRPr sz="1000" b="1" i="0" u="none" strike="noStrike" kern="1200" baseline="0">
                  <a:solidFill>
                    <a:sysClr val="windowText" lastClr="000000"/>
                  </a:solidFill>
                  <a:latin typeface="+mn-lt"/>
                  <a:ea typeface="+mn-ea"/>
                  <a:cs typeface="+mn-cs"/>
                </a:defRPr>
              </a:pPr>
              <a:endParaRPr lang="en-CA"/>
            </a:p>
          </c:txPr>
        </c:title>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ysClr val="windowText" lastClr="000000"/>
                </a:solidFill>
                <a:latin typeface="+mn-lt"/>
                <a:ea typeface="+mn-ea"/>
                <a:cs typeface="+mn-cs"/>
              </a:defRPr>
            </a:pPr>
            <a:endParaRPr lang="en-US"/>
          </a:p>
        </c:txPr>
        <c:crossAx val="34875923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000" b="1" i="0" u="none" strike="noStrike" kern="1200" baseline="0">
              <a:solidFill>
                <a:sysClr val="windowText" lastClr="0000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blipFill>
      <a:blip xmlns:r="http://schemas.openxmlformats.org/officeDocument/2006/relationships" r:embed="rId3"/>
      <a:tile tx="0" ty="0" sx="100000" sy="100000" flip="none" algn="tl"/>
    </a:blipFill>
    <a:ln w="9525" cap="flat" cmpd="sng" algn="ctr">
      <a:solidFill>
        <a:schemeClr val="tx1">
          <a:lumMod val="15000"/>
          <a:lumOff val="85000"/>
        </a:schemeClr>
      </a:solid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04A99B-8ABC-4B3F-B0F9-5218686B427D}" type="datetimeFigureOut">
              <a:rPr lang="en-CA" smtClean="0"/>
              <a:t>2025-02-07</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A9961E-1A63-4A73-913F-EFA572290D73}" type="slidenum">
              <a:rPr lang="en-CA" smtClean="0"/>
              <a:t>‹#›</a:t>
            </a:fld>
            <a:endParaRPr lang="en-CA"/>
          </a:p>
        </p:txBody>
      </p:sp>
    </p:spTree>
    <p:extLst>
      <p:ext uri="{BB962C8B-B14F-4D97-AF65-F5344CB8AC3E}">
        <p14:creationId xmlns:p14="http://schemas.microsoft.com/office/powerpoint/2010/main" val="3751058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1A9961E-1A63-4A73-913F-EFA572290D73}" type="slidenum">
              <a:rPr lang="en-CA" smtClean="0"/>
              <a:t>2</a:t>
            </a:fld>
            <a:endParaRPr lang="en-CA"/>
          </a:p>
        </p:txBody>
      </p:sp>
    </p:spTree>
    <p:extLst>
      <p:ext uri="{BB962C8B-B14F-4D97-AF65-F5344CB8AC3E}">
        <p14:creationId xmlns:p14="http://schemas.microsoft.com/office/powerpoint/2010/main" val="2962728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1A9961E-1A63-4A73-913F-EFA572290D73}" type="slidenum">
              <a:rPr lang="en-CA" smtClean="0"/>
              <a:t>6</a:t>
            </a:fld>
            <a:endParaRPr lang="en-CA"/>
          </a:p>
        </p:txBody>
      </p:sp>
    </p:spTree>
    <p:extLst>
      <p:ext uri="{BB962C8B-B14F-4D97-AF65-F5344CB8AC3E}">
        <p14:creationId xmlns:p14="http://schemas.microsoft.com/office/powerpoint/2010/main" val="22611966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2/7/2025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2/7/2025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2/7/2025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2/7/2025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2/7/2025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2/7/2025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2/7/2025</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who.int/publications/i/item/WHOQOL-BREF"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1614417" y="1244900"/>
            <a:ext cx="9174581" cy="1375021"/>
          </a:xfrm>
        </p:spPr>
        <p:txBody>
          <a:bodyPr>
            <a:normAutofit/>
          </a:bodyPr>
          <a:lstStyle/>
          <a:p>
            <a:r>
              <a:rPr lang="en-US" sz="3600" b="1" dirty="0">
                <a:solidFill>
                  <a:srgbClr val="FFFFFF"/>
                </a:solidFill>
                <a:latin typeface="Algerian" panose="04020705040A02060702" pitchFamily="82" charset="0"/>
              </a:rPr>
              <a:t>Determinants of Quality of Life in Individuals with Hearing Impairments</a:t>
            </a: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51864-8CEB-3DD2-2C53-7C7514BA7C31}"/>
              </a:ext>
            </a:extLst>
          </p:cNvPr>
          <p:cNvSpPr>
            <a:spLocks noGrp="1"/>
          </p:cNvSpPr>
          <p:nvPr>
            <p:ph type="title"/>
          </p:nvPr>
        </p:nvSpPr>
        <p:spPr/>
        <p:txBody>
          <a:bodyPr/>
          <a:lstStyle/>
          <a:p>
            <a:r>
              <a:rPr lang="en-CA" b="1" dirty="0"/>
              <a:t>Conclusion</a:t>
            </a:r>
          </a:p>
        </p:txBody>
      </p:sp>
      <p:sp>
        <p:nvSpPr>
          <p:cNvPr id="3" name="Content Placeholder 2">
            <a:extLst>
              <a:ext uri="{FF2B5EF4-FFF2-40B4-BE49-F238E27FC236}">
                <a16:creationId xmlns:a16="http://schemas.microsoft.com/office/drawing/2014/main" id="{A8F55755-79C7-2A2D-D91B-28A858555D70}"/>
              </a:ext>
            </a:extLst>
          </p:cNvPr>
          <p:cNvSpPr>
            <a:spLocks noGrp="1"/>
          </p:cNvSpPr>
          <p:nvPr>
            <p:ph idx="1"/>
          </p:nvPr>
        </p:nvSpPr>
        <p:spPr/>
        <p:txBody>
          <a:bodyPr>
            <a:normAutofit fontScale="85000" lnSpcReduction="20000"/>
          </a:bodyPr>
          <a:lstStyle/>
          <a:p>
            <a:r>
              <a:rPr lang="en-CA" sz="1800" b="1" kern="100" dirty="0">
                <a:effectLst/>
                <a:latin typeface="Aptos" panose="020B0004020202020204" pitchFamily="34" charset="0"/>
                <a:ea typeface="Aptos" panose="020B0004020202020204" pitchFamily="34" charset="0"/>
                <a:cs typeface="Times New Roman" panose="02020603050405020304" pitchFamily="18" charset="0"/>
              </a:rPr>
              <a:t>Accessible Workplace Infrastructure</a:t>
            </a:r>
            <a:r>
              <a:rPr lang="en-CA" sz="1800" kern="100" dirty="0">
                <a:effectLst/>
                <a:latin typeface="Aptos" panose="020B0004020202020204" pitchFamily="34" charset="0"/>
                <a:ea typeface="Aptos" panose="020B0004020202020204" pitchFamily="34" charset="0"/>
                <a:cs typeface="Times New Roman" panose="02020603050405020304" pitchFamily="18" charset="0"/>
              </a:rPr>
              <a:t>: Offices need to foster an inclusive environment by incorporating accessibility features</a:t>
            </a:r>
          </a:p>
          <a:p>
            <a:r>
              <a:rPr lang="en-CA" sz="1800" b="1" kern="100" dirty="0">
                <a:effectLst/>
                <a:latin typeface="Aptos" panose="020B0004020202020204" pitchFamily="34" charset="0"/>
                <a:ea typeface="Aptos" panose="020B0004020202020204" pitchFamily="34" charset="0"/>
                <a:cs typeface="Times New Roman" panose="02020603050405020304" pitchFamily="18" charset="0"/>
              </a:rPr>
              <a:t>Inclusive Hiring Practices</a:t>
            </a:r>
            <a:r>
              <a:rPr lang="en-CA" sz="1800" kern="100" dirty="0">
                <a:effectLst/>
                <a:latin typeface="Aptos" panose="020B0004020202020204" pitchFamily="34" charset="0"/>
                <a:ea typeface="Aptos" panose="020B0004020202020204" pitchFamily="34" charset="0"/>
                <a:cs typeface="Times New Roman" panose="02020603050405020304" pitchFamily="18" charset="0"/>
              </a:rPr>
              <a:t>: Recruitment processes should be unbiased, including alternative methods and  dedicated hiring quotas for people with disabilities.</a:t>
            </a:r>
          </a:p>
          <a:p>
            <a:r>
              <a:rPr lang="en-CA" sz="1800" b="1" dirty="0">
                <a:effectLst/>
                <a:latin typeface="Aptos" panose="020B0004020202020204" pitchFamily="34" charset="0"/>
                <a:ea typeface="Aptos" panose="020B0004020202020204" pitchFamily="34" charset="0"/>
                <a:cs typeface="Times New Roman" panose="02020603050405020304" pitchFamily="18" charset="0"/>
              </a:rPr>
              <a:t>Awareness and Training Initiatives</a:t>
            </a:r>
            <a:r>
              <a:rPr lang="en-CA" sz="1800" dirty="0">
                <a:effectLst/>
                <a:latin typeface="Aptos" panose="020B0004020202020204" pitchFamily="34" charset="0"/>
                <a:ea typeface="Aptos" panose="020B0004020202020204" pitchFamily="34" charset="0"/>
                <a:cs typeface="Times New Roman" panose="02020603050405020304" pitchFamily="18" charset="0"/>
              </a:rPr>
              <a:t>: Provide management and staff with frequent sensitivity training to foster a welcoming and encouraging workplace environment.</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CA" sz="1800" b="1" kern="100" dirty="0">
                <a:effectLst/>
                <a:latin typeface="Aptos" panose="020B0004020202020204" pitchFamily="34" charset="0"/>
                <a:ea typeface="Aptos" panose="020B0004020202020204" pitchFamily="34" charset="0"/>
                <a:cs typeface="Times New Roman" panose="02020603050405020304" pitchFamily="18" charset="0"/>
              </a:rPr>
              <a:t>Stronger Legal Frameworks</a:t>
            </a:r>
            <a:r>
              <a:rPr lang="en-CA" sz="1800" kern="100" dirty="0">
                <a:effectLst/>
                <a:latin typeface="Aptos" panose="020B0004020202020204" pitchFamily="34" charset="0"/>
                <a:ea typeface="Aptos" panose="020B0004020202020204" pitchFamily="34" charset="0"/>
                <a:cs typeface="Times New Roman" panose="02020603050405020304" pitchFamily="18" charset="0"/>
              </a:rPr>
              <a:t>: </a:t>
            </a:r>
            <a:r>
              <a:rPr lang="en-CA" sz="1800" dirty="0">
                <a:effectLst/>
                <a:latin typeface="Aptos" panose="020B0004020202020204" pitchFamily="34" charset="0"/>
                <a:ea typeface="Aptos" panose="020B0004020202020204" pitchFamily="34" charset="0"/>
                <a:cs typeface="Times New Roman" panose="02020603050405020304" pitchFamily="18" charset="0"/>
              </a:rPr>
              <a:t>Governments should enforce anti-discrimination legislation and make sure that disability employment rules are strictly followed. This would result in stronger legal frameworks. </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CA" sz="1800" b="1" kern="100" dirty="0">
                <a:effectLst/>
                <a:latin typeface="Aptos" panose="020B0004020202020204" pitchFamily="34" charset="0"/>
                <a:ea typeface="Aptos" panose="020B0004020202020204" pitchFamily="34" charset="0"/>
                <a:cs typeface="Times New Roman" panose="02020603050405020304" pitchFamily="18" charset="0"/>
              </a:rPr>
              <a:t>Entrepreneurial Funding &amp; Grants</a:t>
            </a:r>
            <a:r>
              <a:rPr lang="en-CA" sz="1800" kern="100" dirty="0">
                <a:effectLst/>
                <a:latin typeface="Aptos" panose="020B0004020202020204" pitchFamily="34" charset="0"/>
                <a:ea typeface="Aptos" panose="020B0004020202020204" pitchFamily="34" charset="0"/>
                <a:cs typeface="Times New Roman" panose="02020603050405020304" pitchFamily="18" charset="0"/>
              </a:rPr>
              <a:t>: Offer financial assistance and incentives to enable individuals who have disabilities to launch their own companies and achieve self-reliance. </a:t>
            </a:r>
          </a:p>
          <a:p>
            <a:pPr>
              <a:lnSpc>
                <a:spcPct val="115000"/>
              </a:lnSpc>
              <a:spcAft>
                <a:spcPts val="800"/>
              </a:spcAft>
            </a:pPr>
            <a:r>
              <a:rPr lang="en-CA" sz="1800" b="1" dirty="0">
                <a:effectLst/>
                <a:latin typeface="Aptos" panose="020B0004020202020204" pitchFamily="34" charset="0"/>
                <a:ea typeface="Aptos" panose="020B0004020202020204" pitchFamily="34" charset="0"/>
                <a:cs typeface="Times New Roman" panose="02020603050405020304" pitchFamily="18" charset="0"/>
              </a:rPr>
              <a:t>Workplace Accommodations: </a:t>
            </a:r>
            <a:r>
              <a:rPr lang="en-CA" sz="1800" dirty="0">
                <a:effectLst/>
                <a:latin typeface="Aptos" panose="020B0004020202020204" pitchFamily="34" charset="0"/>
                <a:ea typeface="Aptos" panose="020B0004020202020204" pitchFamily="34" charset="0"/>
                <a:cs typeface="Times New Roman" panose="02020603050405020304" pitchFamily="18" charset="0"/>
              </a:rPr>
              <a:t>Provide flexible work arrangements, adaptable technologies, and ergonomic workspaces that are adapted to individual requirements. </a:t>
            </a:r>
            <a:br>
              <a:rPr lang="en-CA" sz="1800" dirty="0">
                <a:effectLst/>
                <a:latin typeface="Aptos" panose="020B0004020202020204" pitchFamily="34" charset="0"/>
                <a:ea typeface="Aptos" panose="020B0004020202020204" pitchFamily="34" charset="0"/>
                <a:cs typeface="Times New Roman" panose="02020603050405020304" pitchFamily="18" charset="0"/>
              </a:rPr>
            </a:b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marL="36900" indent="0">
              <a:buNone/>
            </a:pP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CA" dirty="0"/>
          </a:p>
        </p:txBody>
      </p:sp>
    </p:spTree>
    <p:extLst>
      <p:ext uri="{BB962C8B-B14F-4D97-AF65-F5344CB8AC3E}">
        <p14:creationId xmlns:p14="http://schemas.microsoft.com/office/powerpoint/2010/main" val="1953439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572F0-D11C-68DD-6AA1-DB3B4614E76C}"/>
              </a:ext>
            </a:extLst>
          </p:cNvPr>
          <p:cNvSpPr>
            <a:spLocks noGrp="1"/>
          </p:cNvSpPr>
          <p:nvPr>
            <p:ph type="title"/>
          </p:nvPr>
        </p:nvSpPr>
        <p:spPr/>
        <p:txBody>
          <a:bodyPr/>
          <a:lstStyle/>
          <a:p>
            <a:r>
              <a:rPr lang="en-CA" b="1" dirty="0"/>
              <a:t>References</a:t>
            </a:r>
          </a:p>
        </p:txBody>
      </p:sp>
      <p:sp>
        <p:nvSpPr>
          <p:cNvPr id="3" name="Content Placeholder 2">
            <a:extLst>
              <a:ext uri="{FF2B5EF4-FFF2-40B4-BE49-F238E27FC236}">
                <a16:creationId xmlns:a16="http://schemas.microsoft.com/office/drawing/2014/main" id="{32F28FD2-4AE0-4C19-AB1C-26DBA3C58E2D}"/>
              </a:ext>
            </a:extLst>
          </p:cNvPr>
          <p:cNvSpPr>
            <a:spLocks noGrp="1"/>
          </p:cNvSpPr>
          <p:nvPr>
            <p:ph idx="1"/>
          </p:nvPr>
        </p:nvSpPr>
        <p:spPr/>
        <p:txBody>
          <a:bodyPr>
            <a:normAutofit fontScale="92500" lnSpcReduction="20000"/>
          </a:bodyPr>
          <a:lstStyle/>
          <a:p>
            <a:r>
              <a:rPr lang="en-CA" sz="1800" i="1" dirty="0">
                <a:effectLst/>
                <a:latin typeface="Times New Roman" panose="02020603050405020304" pitchFamily="18" charset="0"/>
                <a:ea typeface="Times New Roman" panose="02020603050405020304" pitchFamily="18" charset="0"/>
              </a:rPr>
              <a:t>Home | Global Deaf Research Institute | Disability Equity</a:t>
            </a:r>
            <a:r>
              <a:rPr lang="en-CA" sz="1800" dirty="0">
                <a:effectLst/>
                <a:latin typeface="Times New Roman" panose="02020603050405020304" pitchFamily="18" charset="0"/>
                <a:ea typeface="Times New Roman" panose="02020603050405020304" pitchFamily="18" charset="0"/>
              </a:rPr>
              <a:t>. (n.d.). Global Deaf Research. https://www.globaldeafresearch.org/</a:t>
            </a:r>
          </a:p>
          <a:p>
            <a:r>
              <a:rPr lang="en-CA" sz="1800" dirty="0">
                <a:effectLst/>
                <a:latin typeface="Times New Roman" panose="02020603050405020304" pitchFamily="18" charset="0"/>
                <a:ea typeface="Times New Roman" panose="02020603050405020304" pitchFamily="18" charset="0"/>
              </a:rPr>
              <a:t>Well-Being, E. (2012, June 16). </a:t>
            </a:r>
            <a:r>
              <a:rPr lang="en-CA" sz="1800" i="1" dirty="0">
                <a:effectLst/>
                <a:latin typeface="Times New Roman" panose="02020603050405020304" pitchFamily="18" charset="0"/>
                <a:ea typeface="Times New Roman" panose="02020603050405020304" pitchFamily="18" charset="0"/>
              </a:rPr>
              <a:t>WHOQOL-BREF</a:t>
            </a:r>
            <a:r>
              <a:rPr lang="en-CA" sz="1800" i="1" dirty="0">
                <a:effectLst/>
                <a:latin typeface="Arial" panose="020B0604020202020204" pitchFamily="34" charset="0"/>
                <a:ea typeface="Times New Roman" panose="02020603050405020304" pitchFamily="18" charset="0"/>
              </a:rPr>
              <a:t>:</a:t>
            </a:r>
            <a:r>
              <a:rPr lang="en-CA" sz="1800" i="1" dirty="0">
                <a:effectLst/>
                <a:latin typeface="Times New Roman" panose="02020603050405020304" pitchFamily="18" charset="0"/>
                <a:ea typeface="Times New Roman" panose="02020603050405020304" pitchFamily="18" charset="0"/>
              </a:rPr>
              <a:t> introduction, administration, scoring and generic version of the assessment</a:t>
            </a:r>
            <a:r>
              <a:rPr lang="en-CA" sz="1800" i="1" dirty="0">
                <a:effectLst/>
                <a:latin typeface="Arial" panose="020B0604020202020204" pitchFamily="34" charset="0"/>
                <a:ea typeface="Times New Roman" panose="02020603050405020304" pitchFamily="18" charset="0"/>
              </a:rPr>
              <a:t>:</a:t>
            </a:r>
            <a:r>
              <a:rPr lang="en-CA" sz="1800" i="1" dirty="0">
                <a:effectLst/>
                <a:latin typeface="Times New Roman" panose="02020603050405020304" pitchFamily="18" charset="0"/>
                <a:ea typeface="Times New Roman" panose="02020603050405020304" pitchFamily="18" charset="0"/>
              </a:rPr>
              <a:t> field trial version, December 1996</a:t>
            </a:r>
            <a:r>
              <a:rPr lang="en-CA" sz="1800" dirty="0">
                <a:effectLst/>
                <a:latin typeface="Times New Roman" panose="02020603050405020304" pitchFamily="18" charset="0"/>
                <a:ea typeface="Times New Roman" panose="02020603050405020304" pitchFamily="18" charset="0"/>
              </a:rPr>
              <a:t>. </a:t>
            </a:r>
            <a:r>
              <a:rPr lang="en-CA" sz="1800" dirty="0">
                <a:effectLst/>
                <a:latin typeface="Times New Roman" panose="02020603050405020304" pitchFamily="18" charset="0"/>
                <a:ea typeface="Times New Roman" panose="02020603050405020304" pitchFamily="18" charset="0"/>
                <a:hlinkClick r:id="rId2"/>
              </a:rPr>
              <a:t>https://www.who.int/publications/i/item/WHOQOL-BREF</a:t>
            </a:r>
            <a:endParaRPr lang="en-CA" sz="1800" dirty="0">
              <a:effectLst/>
              <a:latin typeface="Times New Roman" panose="02020603050405020304" pitchFamily="18" charset="0"/>
              <a:ea typeface="Times New Roman" panose="02020603050405020304" pitchFamily="18" charset="0"/>
            </a:endParaRPr>
          </a:p>
          <a:p>
            <a:r>
              <a:rPr lang="en-CA" sz="1800" dirty="0">
                <a:effectLst/>
                <a:latin typeface="Times New Roman" panose="02020603050405020304" pitchFamily="18" charset="0"/>
                <a:ea typeface="Times New Roman" panose="02020603050405020304" pitchFamily="18" charset="0"/>
              </a:rPr>
              <a:t>Wikipedia contributors. (2025, January 15). </a:t>
            </a:r>
            <a:r>
              <a:rPr lang="en-CA" sz="1800" i="1" dirty="0">
                <a:effectLst/>
                <a:latin typeface="Times New Roman" panose="02020603050405020304" pitchFamily="18" charset="0"/>
                <a:ea typeface="Times New Roman" panose="02020603050405020304" pitchFamily="18" charset="0"/>
              </a:rPr>
              <a:t>Exploratory data analysis</a:t>
            </a:r>
            <a:r>
              <a:rPr lang="en-CA" sz="1800" dirty="0">
                <a:effectLst/>
                <a:latin typeface="Times New Roman" panose="02020603050405020304" pitchFamily="18" charset="0"/>
                <a:ea typeface="Times New Roman" panose="02020603050405020304" pitchFamily="18" charset="0"/>
              </a:rPr>
              <a:t>. Wikipedia. https://en.wikipedia.org/wiki/Exploratory_data_analysis</a:t>
            </a:r>
          </a:p>
          <a:p>
            <a:r>
              <a:rPr lang="en-CA" sz="1800" dirty="0">
                <a:effectLst/>
                <a:latin typeface="Times New Roman" panose="02020603050405020304" pitchFamily="18" charset="0"/>
                <a:ea typeface="Times New Roman" panose="02020603050405020304" pitchFamily="18" charset="0"/>
              </a:rPr>
              <a:t>C3.ai. (2022, March 21). </a:t>
            </a:r>
            <a:r>
              <a:rPr lang="en-CA" sz="1800" i="1" dirty="0">
                <a:effectLst/>
                <a:latin typeface="Times New Roman" panose="02020603050405020304" pitchFamily="18" charset="0"/>
                <a:ea typeface="Times New Roman" panose="02020603050405020304" pitchFamily="18" charset="0"/>
              </a:rPr>
              <a:t>Data cleansing</a:t>
            </a:r>
            <a:r>
              <a:rPr lang="en-CA" sz="1800" dirty="0">
                <a:effectLst/>
                <a:latin typeface="Times New Roman" panose="02020603050405020304" pitchFamily="18" charset="0"/>
                <a:ea typeface="Times New Roman" panose="02020603050405020304" pitchFamily="18" charset="0"/>
              </a:rPr>
              <a:t>. C3 AI. https://c3.ai/glossary/data-science/data-cleansing/</a:t>
            </a:r>
          </a:p>
          <a:p>
            <a:r>
              <a:rPr lang="en-CA" sz="1800" dirty="0" err="1">
                <a:effectLst/>
                <a:latin typeface="Times New Roman" panose="02020603050405020304" pitchFamily="18" charset="0"/>
                <a:ea typeface="Times New Roman" panose="02020603050405020304" pitchFamily="18" charset="0"/>
              </a:rPr>
              <a:t>Libretexts</a:t>
            </a:r>
            <a:r>
              <a:rPr lang="en-CA" sz="1800" dirty="0">
                <a:effectLst/>
                <a:latin typeface="Times New Roman" panose="02020603050405020304" pitchFamily="18" charset="0"/>
                <a:ea typeface="Times New Roman" panose="02020603050405020304" pitchFamily="18" charset="0"/>
              </a:rPr>
              <a:t>. (2021, September 21). </a:t>
            </a:r>
            <a:r>
              <a:rPr lang="en-CA" sz="1800" i="1" dirty="0">
                <a:effectLst/>
                <a:latin typeface="Times New Roman" panose="02020603050405020304" pitchFamily="18" charset="0"/>
                <a:ea typeface="Times New Roman" panose="02020603050405020304" pitchFamily="18" charset="0"/>
              </a:rPr>
              <a:t>2.5: Measures of position- percentiles and quartiles</a:t>
            </a:r>
            <a:r>
              <a:rPr lang="en-CA" sz="1800" dirty="0">
                <a:effectLst/>
                <a:latin typeface="Times New Roman" panose="02020603050405020304" pitchFamily="18" charset="0"/>
                <a:ea typeface="Times New Roman" panose="02020603050405020304" pitchFamily="18" charset="0"/>
              </a:rPr>
              <a:t>. Statistics </a:t>
            </a:r>
            <a:r>
              <a:rPr lang="en-CA" sz="1800" dirty="0" err="1">
                <a:effectLst/>
                <a:latin typeface="Times New Roman" panose="02020603050405020304" pitchFamily="18" charset="0"/>
                <a:ea typeface="Times New Roman" panose="02020603050405020304" pitchFamily="18" charset="0"/>
              </a:rPr>
              <a:t>LibreTexts</a:t>
            </a:r>
            <a:r>
              <a:rPr lang="en-CA" sz="1800" dirty="0">
                <a:effectLst/>
                <a:latin typeface="Times New Roman" panose="02020603050405020304" pitchFamily="18" charset="0"/>
                <a:ea typeface="Times New Roman" panose="02020603050405020304" pitchFamily="18" charset="0"/>
              </a:rPr>
              <a:t>. https://stats.libretexts.org/Courses/City_University_of_New_York/Introductory_Statistics_with_Probability_(CUNY)/02%3A_Descriptive_Statistics/2.05%3A_Measures_of_Position-_Percentiles_and_Quartiles</a:t>
            </a:r>
          </a:p>
          <a:p>
            <a:r>
              <a:rPr lang="en-CA" sz="1800" dirty="0">
                <a:effectLst/>
                <a:latin typeface="Times New Roman" panose="02020603050405020304" pitchFamily="18" charset="0"/>
                <a:ea typeface="Times New Roman" panose="02020603050405020304" pitchFamily="18" charset="0"/>
              </a:rPr>
              <a:t>Bhalla, D. (n.d.). </a:t>
            </a:r>
            <a:r>
              <a:rPr lang="en-CA" sz="1800" i="1" dirty="0">
                <a:effectLst/>
                <a:latin typeface="Times New Roman" panose="02020603050405020304" pitchFamily="18" charset="0"/>
                <a:ea typeface="Times New Roman" panose="02020603050405020304" pitchFamily="18" charset="0"/>
              </a:rPr>
              <a:t>How to Calculate Descriptive Statistics with Excel</a:t>
            </a:r>
            <a:r>
              <a:rPr lang="en-CA" sz="1800" dirty="0">
                <a:effectLst/>
                <a:latin typeface="Times New Roman" panose="02020603050405020304" pitchFamily="18" charset="0"/>
                <a:ea typeface="Times New Roman" panose="02020603050405020304" pitchFamily="18" charset="0"/>
              </a:rPr>
              <a:t>. </a:t>
            </a:r>
            <a:r>
              <a:rPr lang="en-CA" sz="1800" dirty="0" err="1">
                <a:effectLst/>
                <a:latin typeface="Times New Roman" panose="02020603050405020304" pitchFamily="18" charset="0"/>
                <a:ea typeface="Times New Roman" panose="02020603050405020304" pitchFamily="18" charset="0"/>
              </a:rPr>
              <a:t>ListenData</a:t>
            </a:r>
            <a:r>
              <a:rPr lang="en-CA" sz="1800" dirty="0">
                <a:effectLst/>
                <a:latin typeface="Times New Roman" panose="02020603050405020304" pitchFamily="18" charset="0"/>
                <a:ea typeface="Times New Roman" panose="02020603050405020304" pitchFamily="18" charset="0"/>
              </a:rPr>
              <a:t>. https://www.listendata.com/2013/02/descriptive-statistics-using-excel.html</a:t>
            </a:r>
          </a:p>
          <a:p>
            <a:endParaRPr lang="en-CA" sz="1800" dirty="0">
              <a:effectLst/>
              <a:latin typeface="Times New Roman" panose="02020603050405020304" pitchFamily="18" charset="0"/>
              <a:ea typeface="Times New Roman" panose="02020603050405020304" pitchFamily="18" charset="0"/>
            </a:endParaRPr>
          </a:p>
          <a:p>
            <a:endParaRPr lang="en-CA" dirty="0"/>
          </a:p>
        </p:txBody>
      </p:sp>
    </p:spTree>
    <p:extLst>
      <p:ext uri="{BB962C8B-B14F-4D97-AF65-F5344CB8AC3E}">
        <p14:creationId xmlns:p14="http://schemas.microsoft.com/office/powerpoint/2010/main" val="1808437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CB5A3-CD06-65EE-C0ED-F52DBD0DB25F}"/>
              </a:ext>
            </a:extLst>
          </p:cNvPr>
          <p:cNvSpPr>
            <a:spLocks noGrp="1"/>
          </p:cNvSpPr>
          <p:nvPr>
            <p:ph type="title"/>
          </p:nvPr>
        </p:nvSpPr>
        <p:spPr/>
        <p:txBody>
          <a:bodyPr/>
          <a:lstStyle/>
          <a:p>
            <a:r>
              <a:rPr lang="en-CA" b="1" dirty="0">
                <a:solidFill>
                  <a:schemeClr val="tx1"/>
                </a:solidFill>
              </a:rPr>
              <a:t>Introduction</a:t>
            </a:r>
          </a:p>
        </p:txBody>
      </p:sp>
      <p:sp>
        <p:nvSpPr>
          <p:cNvPr id="3" name="Content Placeholder 2">
            <a:extLst>
              <a:ext uri="{FF2B5EF4-FFF2-40B4-BE49-F238E27FC236}">
                <a16:creationId xmlns:a16="http://schemas.microsoft.com/office/drawing/2014/main" id="{7CEC7305-99D5-9BFE-D75D-03883C46202D}"/>
              </a:ext>
            </a:extLst>
          </p:cNvPr>
          <p:cNvSpPr>
            <a:spLocks noGrp="1"/>
          </p:cNvSpPr>
          <p:nvPr>
            <p:ph idx="1"/>
          </p:nvPr>
        </p:nvSpPr>
        <p:spPr/>
        <p:txBody>
          <a:bodyPr/>
          <a:lstStyle/>
          <a:p>
            <a:r>
              <a:rPr lang="en-CA"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The provided data aims to aid the deaf community in Nigeria by advocating for their needs, including </a:t>
            </a:r>
            <a:r>
              <a:rPr lang="en-CA" sz="1800" b="1"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creation of employment opportunities, improving access to healthcare and allocating funds through grants and other venues, while highlighting the difficulties faced by people with hearing disability</a:t>
            </a:r>
            <a:r>
              <a:rPr lang="en-CA"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in a developing nation navigating their day to day lives. </a:t>
            </a:r>
          </a:p>
          <a:p>
            <a:r>
              <a:rPr lang="en-CA" sz="18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The data is a result of a survey conducted by GDRI over the span of 20 days, to a target of </a:t>
            </a:r>
            <a:r>
              <a:rPr lang="en-CA" sz="1800" b="1"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133 Male and 92 Female participants</a:t>
            </a:r>
            <a:r>
              <a:rPr lang="en-CA" sz="18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while following the guidelines provided by World Health Organization, Quality of Life Brief Version (WHOQOL-BREF) and some targeted questions based on the regional and accessibility barriers faced by a developing country.</a:t>
            </a:r>
            <a:endParaRPr lang="en-CA" dirty="0">
              <a:solidFill>
                <a:schemeClr val="tx1"/>
              </a:solidFill>
            </a:endParaRPr>
          </a:p>
        </p:txBody>
      </p:sp>
    </p:spTree>
    <p:extLst>
      <p:ext uri="{BB962C8B-B14F-4D97-AF65-F5344CB8AC3E}">
        <p14:creationId xmlns:p14="http://schemas.microsoft.com/office/powerpoint/2010/main" val="4214327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6CB39-16C2-CCAE-E50A-6397C9671D0A}"/>
              </a:ext>
            </a:extLst>
          </p:cNvPr>
          <p:cNvSpPr>
            <a:spLocks noGrp="1"/>
          </p:cNvSpPr>
          <p:nvPr>
            <p:ph type="title"/>
          </p:nvPr>
        </p:nvSpPr>
        <p:spPr/>
        <p:txBody>
          <a:bodyPr/>
          <a:lstStyle/>
          <a:p>
            <a:r>
              <a:rPr lang="en-CA" b="1" dirty="0"/>
              <a:t>Problem Statement</a:t>
            </a:r>
          </a:p>
        </p:txBody>
      </p:sp>
      <p:sp>
        <p:nvSpPr>
          <p:cNvPr id="3" name="Content Placeholder 2">
            <a:extLst>
              <a:ext uri="{FF2B5EF4-FFF2-40B4-BE49-F238E27FC236}">
                <a16:creationId xmlns:a16="http://schemas.microsoft.com/office/drawing/2014/main" id="{9AA36B13-1D89-3FE7-697B-0ECF06F7FC53}"/>
              </a:ext>
            </a:extLst>
          </p:cNvPr>
          <p:cNvSpPr>
            <a:spLocks noGrp="1"/>
          </p:cNvSpPr>
          <p:nvPr>
            <p:ph idx="1"/>
          </p:nvPr>
        </p:nvSpPr>
        <p:spPr>
          <a:effectLst>
            <a:glow rad="63500">
              <a:schemeClr val="accent2">
                <a:satMod val="175000"/>
                <a:alpha val="40000"/>
              </a:schemeClr>
            </a:glow>
            <a:outerShdw blurRad="25400" dir="17880000">
              <a:srgbClr val="000000">
                <a:alpha val="46000"/>
              </a:srgbClr>
            </a:outerShdw>
          </a:effectLst>
        </p:spPr>
        <p:txBody>
          <a:bodyPr/>
          <a:lstStyle/>
          <a:p>
            <a:r>
              <a:rPr lang="en-CA"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Our Study of the given GDRI data, simply aims to </a:t>
            </a:r>
            <a:r>
              <a:rPr lang="en-CA" sz="1800" b="1"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analyze the factors influencing quality of life of people with hearing disabilities</a:t>
            </a:r>
            <a:r>
              <a:rPr lang="en-CA"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a:t>
            </a:r>
          </a:p>
          <a:p>
            <a:r>
              <a:rPr lang="en-CA"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We broadly classify these factors under two categories namely </a:t>
            </a:r>
            <a:r>
              <a:rPr lang="en-CA" sz="1800" b="1"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Direct and Indirect Factors</a:t>
            </a:r>
            <a:r>
              <a:rPr lang="en-CA"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a:t>
            </a:r>
          </a:p>
          <a:p>
            <a:r>
              <a:rPr lang="en-CA"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Our Study aims to help the Government, Policy makers, and Employers to have an inclusive approach while dealing with people with disabilities and thereby assisting in improving their quality of life and creating a welcoming environment for such people.</a:t>
            </a:r>
          </a:p>
          <a:p>
            <a:r>
              <a:rPr lang="en-CA" sz="1800" b="1"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Stakeholders:</a:t>
            </a:r>
            <a:r>
              <a:rPr lang="en-CA"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Government, Policy makers, Employers, Business Owners and Nonprofit organizations.</a:t>
            </a:r>
          </a:p>
        </p:txBody>
      </p:sp>
    </p:spTree>
    <p:extLst>
      <p:ext uri="{BB962C8B-B14F-4D97-AF65-F5344CB8AC3E}">
        <p14:creationId xmlns:p14="http://schemas.microsoft.com/office/powerpoint/2010/main" val="674404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A9C92-24D3-065E-00F5-E087100B41AB}"/>
              </a:ext>
            </a:extLst>
          </p:cNvPr>
          <p:cNvSpPr>
            <a:spLocks noGrp="1"/>
          </p:cNvSpPr>
          <p:nvPr>
            <p:ph type="title"/>
          </p:nvPr>
        </p:nvSpPr>
        <p:spPr/>
        <p:txBody>
          <a:bodyPr/>
          <a:lstStyle/>
          <a:p>
            <a:r>
              <a:rPr lang="en-CA" b="1" dirty="0">
                <a:solidFill>
                  <a:schemeClr val="tx1"/>
                </a:solidFill>
              </a:rPr>
              <a:t>Exploratory Analysis</a:t>
            </a:r>
          </a:p>
        </p:txBody>
      </p:sp>
      <p:sp>
        <p:nvSpPr>
          <p:cNvPr id="3" name="Content Placeholder 2">
            <a:extLst>
              <a:ext uri="{FF2B5EF4-FFF2-40B4-BE49-F238E27FC236}">
                <a16:creationId xmlns:a16="http://schemas.microsoft.com/office/drawing/2014/main" id="{4CA93BE8-0B27-8036-E784-F5C3BF0FE1EF}"/>
              </a:ext>
            </a:extLst>
          </p:cNvPr>
          <p:cNvSpPr>
            <a:spLocks noGrp="1"/>
          </p:cNvSpPr>
          <p:nvPr>
            <p:ph idx="1"/>
          </p:nvPr>
        </p:nvSpPr>
        <p:spPr/>
        <p:txBody>
          <a:bodyPr>
            <a:normAutofit fontScale="92500"/>
          </a:bodyPr>
          <a:lstStyle/>
          <a:p>
            <a:r>
              <a:rPr lang="en-CA"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The dataset consists of </a:t>
            </a:r>
            <a:r>
              <a:rPr lang="en-CA" sz="1800" b="1"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107 columns</a:t>
            </a:r>
            <a:r>
              <a:rPr lang="en-CA"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representing various factors influencing quality of life, broadly categorized into </a:t>
            </a:r>
            <a:r>
              <a:rPr lang="en-CA" sz="1800" b="1"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economic, health, employment, education, transportation, and access to services</a:t>
            </a:r>
            <a:r>
              <a:rPr lang="en-CA"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a:t>
            </a:r>
          </a:p>
          <a:p>
            <a:r>
              <a:rPr lang="en-CA"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The data is </a:t>
            </a:r>
            <a:r>
              <a:rPr lang="en-CA" sz="1800" b="1"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well-balanced</a:t>
            </a:r>
            <a:r>
              <a:rPr lang="en-CA"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with </a:t>
            </a:r>
            <a:r>
              <a:rPr lang="en-CA" sz="1800" b="1"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133 male</a:t>
            </a:r>
            <a:r>
              <a:rPr lang="en-CA"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and </a:t>
            </a:r>
            <a:r>
              <a:rPr lang="en-CA" sz="1800" b="1"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92 female</a:t>
            </a:r>
            <a:r>
              <a:rPr lang="en-CA"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participants.</a:t>
            </a:r>
          </a:p>
          <a:p>
            <a:r>
              <a:rPr lang="en-CA"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It primarily contains </a:t>
            </a:r>
            <a:r>
              <a:rPr lang="en-CA" sz="1800" b="1"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categorical and numerical data</a:t>
            </a:r>
            <a:r>
              <a:rPr lang="en-CA"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a:t>
            </a:r>
          </a:p>
          <a:p>
            <a:r>
              <a:rPr lang="en-CA" sz="1800" b="1"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Missing numerical values</a:t>
            </a:r>
            <a:r>
              <a:rPr lang="en-CA"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were replaced with </a:t>
            </a:r>
            <a:r>
              <a:rPr lang="en-CA" sz="1800" b="1"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0</a:t>
            </a:r>
            <a:r>
              <a:rPr lang="en-CA"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while </a:t>
            </a:r>
            <a:r>
              <a:rPr lang="en-CA" sz="1800" b="1"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missing categorical values</a:t>
            </a:r>
            <a:r>
              <a:rPr lang="en-CA"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were labeled as </a:t>
            </a:r>
            <a:r>
              <a:rPr lang="en-CA" sz="1800" b="1"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"Unknown"</a:t>
            </a:r>
            <a:r>
              <a:rPr lang="en-CA"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a:t>
            </a:r>
          </a:p>
          <a:p>
            <a:r>
              <a:rPr lang="en-CA"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For </a:t>
            </a:r>
            <a:r>
              <a:rPr lang="en-CA" sz="1800" b="1"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clarity and ease of analysis</a:t>
            </a:r>
            <a:r>
              <a:rPr lang="en-CA"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lengthy column names were simplified to reflect their respective </a:t>
            </a:r>
            <a:r>
              <a:rPr lang="en-CA" sz="1800" b="1"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category classifications</a:t>
            </a:r>
            <a:r>
              <a:rPr lang="en-CA"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a:t>
            </a:r>
          </a:p>
          <a:p>
            <a:r>
              <a:rPr lang="en-CA" sz="18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To identify key determinants of </a:t>
            </a:r>
            <a:r>
              <a:rPr lang="en-CA" sz="1800" b="1"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quality of life</a:t>
            </a:r>
            <a:r>
              <a:rPr lang="en-CA" sz="18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the most </a:t>
            </a:r>
            <a:r>
              <a:rPr lang="en-CA" sz="1800" b="1"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strongly correlated factors</a:t>
            </a:r>
            <a:r>
              <a:rPr lang="en-CA" sz="18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were filtered, allowing for a more focused analysis of influential variables.</a:t>
            </a:r>
            <a:endParaRPr lang="en-CA" dirty="0">
              <a:solidFill>
                <a:schemeClr val="tx1"/>
              </a:solidFill>
            </a:endParaRPr>
          </a:p>
        </p:txBody>
      </p:sp>
    </p:spTree>
    <p:extLst>
      <p:ext uri="{BB962C8B-B14F-4D97-AF65-F5344CB8AC3E}">
        <p14:creationId xmlns:p14="http://schemas.microsoft.com/office/powerpoint/2010/main" val="3775918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26169927-16E1-6BD6-677D-45EF90A7BB76}"/>
              </a:ext>
            </a:extLst>
          </p:cNvPr>
          <p:cNvSpPr>
            <a:spLocks noGrp="1"/>
          </p:cNvSpPr>
          <p:nvPr>
            <p:ph type="title"/>
          </p:nvPr>
        </p:nvSpPr>
        <p:spPr>
          <a:xfrm>
            <a:off x="1039905" y="845387"/>
            <a:ext cx="3470310" cy="1066689"/>
          </a:xfrm>
        </p:spPr>
        <p:txBody>
          <a:bodyPr anchor="b">
            <a:normAutofit/>
          </a:bodyPr>
          <a:lstStyle/>
          <a:p>
            <a:pPr algn="l"/>
            <a:r>
              <a:rPr lang="en-CA" sz="2200" b="1" dirty="0">
                <a:solidFill>
                  <a:schemeClr val="tx1"/>
                </a:solidFill>
              </a:rPr>
              <a:t>Direct and Indirect Factors affecting Quality of Life</a:t>
            </a:r>
          </a:p>
        </p:txBody>
      </p:sp>
      <p:sp>
        <p:nvSpPr>
          <p:cNvPr id="3" name="Content Placeholder 2">
            <a:extLst>
              <a:ext uri="{FF2B5EF4-FFF2-40B4-BE49-F238E27FC236}">
                <a16:creationId xmlns:a16="http://schemas.microsoft.com/office/drawing/2014/main" id="{3E87E745-1882-326F-06AC-10BD896AFE2E}"/>
              </a:ext>
            </a:extLst>
          </p:cNvPr>
          <p:cNvSpPr>
            <a:spLocks noGrp="1"/>
          </p:cNvSpPr>
          <p:nvPr>
            <p:ph idx="1"/>
          </p:nvPr>
        </p:nvSpPr>
        <p:spPr>
          <a:xfrm>
            <a:off x="1039905" y="2147862"/>
            <a:ext cx="3405573" cy="3499563"/>
          </a:xfrm>
        </p:spPr>
        <p:txBody>
          <a:bodyPr anchor="t">
            <a:normAutofit/>
          </a:bodyPr>
          <a:lstStyle/>
          <a:p>
            <a:r>
              <a:rPr lang="en-CA" sz="16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The following are the direct and indirect factors that affect the quality of life, according to the analysis we performed.</a:t>
            </a:r>
          </a:p>
          <a:p>
            <a:endParaRPr lang="en-CA" sz="16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endParaRPr lang="en-CA" sz="1600" dirty="0">
              <a:solidFill>
                <a:schemeClr val="tx1"/>
              </a:solidFill>
            </a:endParaRPr>
          </a:p>
        </p:txBody>
      </p:sp>
      <p:graphicFrame>
        <p:nvGraphicFramePr>
          <p:cNvPr id="4" name="Table 3">
            <a:extLst>
              <a:ext uri="{FF2B5EF4-FFF2-40B4-BE49-F238E27FC236}">
                <a16:creationId xmlns:a16="http://schemas.microsoft.com/office/drawing/2014/main" id="{09FF972E-1F98-2868-4998-DDA67C077623}"/>
              </a:ext>
            </a:extLst>
          </p:cNvPr>
          <p:cNvGraphicFramePr>
            <a:graphicFrameLocks noGrp="1"/>
          </p:cNvGraphicFramePr>
          <p:nvPr>
            <p:extLst>
              <p:ext uri="{D42A27DB-BD31-4B8C-83A1-F6EECF244321}">
                <p14:modId xmlns:p14="http://schemas.microsoft.com/office/powerpoint/2010/main" val="557657981"/>
              </p:ext>
            </p:extLst>
          </p:nvPr>
        </p:nvGraphicFramePr>
        <p:xfrm>
          <a:off x="5140324" y="1789176"/>
          <a:ext cx="6408211" cy="3162909"/>
        </p:xfrm>
        <a:graphic>
          <a:graphicData uri="http://schemas.openxmlformats.org/drawingml/2006/table">
            <a:tbl>
              <a:tblPr firstRow="1" firstCol="1" bandRow="1">
                <a:tableStyleId>{8EC20E35-A176-4012-BC5E-935CFFF8708E}</a:tableStyleId>
              </a:tblPr>
              <a:tblGrid>
                <a:gridCol w="649866">
                  <a:extLst>
                    <a:ext uri="{9D8B030D-6E8A-4147-A177-3AD203B41FA5}">
                      <a16:colId xmlns:a16="http://schemas.microsoft.com/office/drawing/2014/main" val="1612318945"/>
                    </a:ext>
                  </a:extLst>
                </a:gridCol>
                <a:gridCol w="3252418">
                  <a:extLst>
                    <a:ext uri="{9D8B030D-6E8A-4147-A177-3AD203B41FA5}">
                      <a16:colId xmlns:a16="http://schemas.microsoft.com/office/drawing/2014/main" val="1950339450"/>
                    </a:ext>
                  </a:extLst>
                </a:gridCol>
                <a:gridCol w="2505927">
                  <a:extLst>
                    <a:ext uri="{9D8B030D-6E8A-4147-A177-3AD203B41FA5}">
                      <a16:colId xmlns:a16="http://schemas.microsoft.com/office/drawing/2014/main" val="713585716"/>
                    </a:ext>
                  </a:extLst>
                </a:gridCol>
              </a:tblGrid>
              <a:tr h="635711">
                <a:tc>
                  <a:txBody>
                    <a:bodyPr/>
                    <a:lstStyle/>
                    <a:p>
                      <a:pPr>
                        <a:lnSpc>
                          <a:spcPct val="115000"/>
                        </a:lnSpc>
                        <a:spcBef>
                          <a:spcPts val="800"/>
                        </a:spcBef>
                        <a:spcAft>
                          <a:spcPts val="400"/>
                        </a:spcAft>
                      </a:pPr>
                      <a:r>
                        <a:rPr lang="en-CA" sz="1500" kern="100">
                          <a:effectLst/>
                        </a:rPr>
                        <a:t>Sno</a:t>
                      </a:r>
                      <a:endParaRPr lang="en-CA" sz="1500" b="1" kern="10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84455" marR="84455"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Bef>
                          <a:spcPts val="800"/>
                        </a:spcBef>
                        <a:spcAft>
                          <a:spcPts val="400"/>
                        </a:spcAft>
                      </a:pPr>
                      <a:r>
                        <a:rPr lang="en-CA" sz="1500" kern="100" dirty="0">
                          <a:effectLst/>
                        </a:rPr>
                        <a:t>Direct Factors</a:t>
                      </a:r>
                      <a:endParaRPr lang="en-CA" sz="1500" b="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84455" marR="8445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Bef>
                          <a:spcPts val="800"/>
                        </a:spcBef>
                        <a:spcAft>
                          <a:spcPts val="400"/>
                        </a:spcAft>
                      </a:pPr>
                      <a:r>
                        <a:rPr lang="en-CA" sz="1500" kern="100" dirty="0">
                          <a:effectLst/>
                        </a:rPr>
                        <a:t>Indirect Factors</a:t>
                      </a:r>
                      <a:endParaRPr lang="en-CA" sz="1500" b="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84455" marR="84455"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0224340"/>
                  </a:ext>
                </a:extLst>
              </a:tr>
              <a:tr h="620065">
                <a:tc>
                  <a:txBody>
                    <a:bodyPr/>
                    <a:lstStyle/>
                    <a:p>
                      <a:pPr>
                        <a:lnSpc>
                          <a:spcPct val="115000"/>
                        </a:lnSpc>
                        <a:spcAft>
                          <a:spcPts val="800"/>
                        </a:spcAft>
                      </a:pPr>
                      <a:r>
                        <a:rPr lang="en-CA" sz="1500" kern="100">
                          <a:effectLst/>
                        </a:rPr>
                        <a:t>1</a:t>
                      </a:r>
                      <a:endParaRPr lang="en-CA" sz="1500" kern="100">
                        <a:effectLst/>
                        <a:latin typeface="Aptos" panose="020B0004020202020204" pitchFamily="34" charset="0"/>
                        <a:ea typeface="Aptos" panose="020B0004020202020204" pitchFamily="34" charset="0"/>
                        <a:cs typeface="Times New Roman" panose="02020603050405020304" pitchFamily="18" charset="0"/>
                      </a:endParaRPr>
                    </a:p>
                  </a:txBody>
                  <a:tcPr marL="84455" marR="84455"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800"/>
                        </a:spcAft>
                      </a:pPr>
                      <a:r>
                        <a:rPr lang="en-CA" sz="1400" kern="100" dirty="0" err="1">
                          <a:effectLst/>
                        </a:rPr>
                        <a:t>Housing_Expense_Per_Year</a:t>
                      </a:r>
                      <a:r>
                        <a:rPr lang="en-CA" sz="1400" kern="100" dirty="0">
                          <a:effectLst/>
                        </a:rPr>
                        <a:t>(Rent or mortgage)</a:t>
                      </a:r>
                      <a:endParaRPr lang="en-CA" sz="1500" kern="100" dirty="0">
                        <a:effectLst/>
                        <a:latin typeface="Aptos" panose="020B0004020202020204" pitchFamily="34" charset="0"/>
                        <a:ea typeface="Aptos" panose="020B0004020202020204" pitchFamily="34" charset="0"/>
                        <a:cs typeface="Times New Roman" panose="02020603050405020304" pitchFamily="18" charset="0"/>
                      </a:endParaRPr>
                    </a:p>
                  </a:txBody>
                  <a:tcPr marL="84455" marR="8445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800"/>
                        </a:spcAft>
                      </a:pPr>
                      <a:r>
                        <a:rPr lang="en-CA" sz="1400" kern="100">
                          <a:effectLst/>
                        </a:rPr>
                        <a:t>Satisfaction (Personal_Relationships)</a:t>
                      </a:r>
                      <a:endParaRPr lang="en-CA" sz="1500" kern="100">
                        <a:effectLst/>
                        <a:latin typeface="Aptos" panose="020B0004020202020204" pitchFamily="34" charset="0"/>
                        <a:ea typeface="Aptos" panose="020B0004020202020204" pitchFamily="34" charset="0"/>
                        <a:cs typeface="Times New Roman" panose="02020603050405020304" pitchFamily="18" charset="0"/>
                      </a:endParaRPr>
                    </a:p>
                  </a:txBody>
                  <a:tcPr marL="84455" marR="84455"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6082939"/>
                  </a:ext>
                </a:extLst>
              </a:tr>
              <a:tr h="635711">
                <a:tc>
                  <a:txBody>
                    <a:bodyPr/>
                    <a:lstStyle/>
                    <a:p>
                      <a:pPr>
                        <a:lnSpc>
                          <a:spcPct val="115000"/>
                        </a:lnSpc>
                        <a:spcAft>
                          <a:spcPts val="800"/>
                        </a:spcAft>
                      </a:pPr>
                      <a:r>
                        <a:rPr lang="en-CA" sz="1500" kern="100">
                          <a:effectLst/>
                        </a:rPr>
                        <a:t>2</a:t>
                      </a:r>
                      <a:endParaRPr lang="en-CA" sz="1500" kern="100">
                        <a:effectLst/>
                        <a:latin typeface="Aptos" panose="020B0004020202020204" pitchFamily="34" charset="0"/>
                        <a:ea typeface="Aptos" panose="020B0004020202020204" pitchFamily="34" charset="0"/>
                        <a:cs typeface="Times New Roman" panose="02020603050405020304" pitchFamily="18" charset="0"/>
                      </a:endParaRPr>
                    </a:p>
                  </a:txBody>
                  <a:tcPr marL="84455" marR="84455"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800"/>
                        </a:spcAft>
                      </a:pPr>
                      <a:r>
                        <a:rPr lang="en-CA" sz="1400" kern="100" dirty="0">
                          <a:effectLst/>
                        </a:rPr>
                        <a:t>Satisfaction (</a:t>
                      </a:r>
                      <a:r>
                        <a:rPr lang="en-CA" sz="1400" kern="100" dirty="0" err="1">
                          <a:effectLst/>
                        </a:rPr>
                        <a:t>Living_Conditions</a:t>
                      </a:r>
                      <a:r>
                        <a:rPr lang="en-CA" sz="1400" kern="100" dirty="0">
                          <a:effectLst/>
                        </a:rPr>
                        <a:t>)</a:t>
                      </a:r>
                      <a:endParaRPr lang="en-CA" sz="1500" kern="100" dirty="0">
                        <a:effectLst/>
                        <a:latin typeface="Aptos" panose="020B0004020202020204" pitchFamily="34" charset="0"/>
                        <a:ea typeface="Aptos" panose="020B0004020202020204" pitchFamily="34" charset="0"/>
                        <a:cs typeface="Times New Roman" panose="02020603050405020304" pitchFamily="18" charset="0"/>
                      </a:endParaRPr>
                    </a:p>
                  </a:txBody>
                  <a:tcPr marL="84455" marR="8445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800"/>
                        </a:spcAft>
                      </a:pPr>
                      <a:r>
                        <a:rPr lang="en-CA" sz="1400" kern="100">
                          <a:effectLst/>
                        </a:rPr>
                        <a:t>Sufficient_Food(Availability)</a:t>
                      </a:r>
                      <a:endParaRPr lang="en-CA" sz="1500" kern="100">
                        <a:effectLst/>
                        <a:latin typeface="Aptos" panose="020B0004020202020204" pitchFamily="34" charset="0"/>
                        <a:ea typeface="Aptos" panose="020B0004020202020204" pitchFamily="34" charset="0"/>
                        <a:cs typeface="Times New Roman" panose="02020603050405020304" pitchFamily="18" charset="0"/>
                      </a:endParaRPr>
                    </a:p>
                  </a:txBody>
                  <a:tcPr marL="84455" marR="84455"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106186"/>
                  </a:ext>
                </a:extLst>
              </a:tr>
              <a:tr h="635711">
                <a:tc>
                  <a:txBody>
                    <a:bodyPr/>
                    <a:lstStyle/>
                    <a:p>
                      <a:pPr>
                        <a:lnSpc>
                          <a:spcPct val="115000"/>
                        </a:lnSpc>
                        <a:spcAft>
                          <a:spcPts val="800"/>
                        </a:spcAft>
                      </a:pPr>
                      <a:r>
                        <a:rPr lang="en-CA" sz="1500" kern="100">
                          <a:effectLst/>
                        </a:rPr>
                        <a:t>3</a:t>
                      </a:r>
                      <a:endParaRPr lang="en-CA" sz="1500" kern="100">
                        <a:effectLst/>
                        <a:latin typeface="Aptos" panose="020B0004020202020204" pitchFamily="34" charset="0"/>
                        <a:ea typeface="Aptos" panose="020B0004020202020204" pitchFamily="34" charset="0"/>
                        <a:cs typeface="Times New Roman" panose="02020603050405020304" pitchFamily="18" charset="0"/>
                      </a:endParaRPr>
                    </a:p>
                  </a:txBody>
                  <a:tcPr marL="84455" marR="84455"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800"/>
                        </a:spcAft>
                      </a:pPr>
                      <a:r>
                        <a:rPr lang="en-CA" sz="1400" kern="100" dirty="0" err="1">
                          <a:effectLst/>
                        </a:rPr>
                        <a:t>Occupation_Status</a:t>
                      </a:r>
                      <a:endParaRPr lang="en-CA" sz="1500" kern="100" dirty="0">
                        <a:effectLst/>
                        <a:latin typeface="Aptos" panose="020B0004020202020204" pitchFamily="34" charset="0"/>
                        <a:ea typeface="Aptos" panose="020B0004020202020204" pitchFamily="34" charset="0"/>
                        <a:cs typeface="Times New Roman" panose="02020603050405020304" pitchFamily="18" charset="0"/>
                      </a:endParaRPr>
                    </a:p>
                  </a:txBody>
                  <a:tcPr marL="84455" marR="8445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800"/>
                        </a:spcAft>
                      </a:pPr>
                      <a:r>
                        <a:rPr lang="en-CA" sz="1400" kern="100">
                          <a:effectLst/>
                        </a:rPr>
                        <a:t>Internet_Access</a:t>
                      </a:r>
                      <a:endParaRPr lang="en-CA" sz="1500" kern="100">
                        <a:effectLst/>
                        <a:latin typeface="Aptos" panose="020B0004020202020204" pitchFamily="34" charset="0"/>
                        <a:ea typeface="Aptos" panose="020B0004020202020204" pitchFamily="34" charset="0"/>
                        <a:cs typeface="Times New Roman" panose="02020603050405020304" pitchFamily="18" charset="0"/>
                      </a:endParaRPr>
                    </a:p>
                  </a:txBody>
                  <a:tcPr marL="84455" marR="84455"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82009848"/>
                  </a:ext>
                </a:extLst>
              </a:tr>
              <a:tr h="635711">
                <a:tc>
                  <a:txBody>
                    <a:bodyPr/>
                    <a:lstStyle/>
                    <a:p>
                      <a:pPr>
                        <a:lnSpc>
                          <a:spcPct val="115000"/>
                        </a:lnSpc>
                        <a:spcAft>
                          <a:spcPts val="800"/>
                        </a:spcAft>
                      </a:pPr>
                      <a:r>
                        <a:rPr lang="en-CA" sz="1500" kern="100">
                          <a:effectLst/>
                        </a:rPr>
                        <a:t>4</a:t>
                      </a:r>
                      <a:endParaRPr lang="en-CA" sz="1500" kern="100">
                        <a:effectLst/>
                        <a:latin typeface="Aptos" panose="020B0004020202020204" pitchFamily="34" charset="0"/>
                        <a:ea typeface="Aptos" panose="020B0004020202020204" pitchFamily="34" charset="0"/>
                        <a:cs typeface="Times New Roman" panose="02020603050405020304" pitchFamily="18" charset="0"/>
                      </a:endParaRPr>
                    </a:p>
                  </a:txBody>
                  <a:tcPr marL="84455" marR="84455"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15000"/>
                        </a:lnSpc>
                        <a:spcAft>
                          <a:spcPts val="800"/>
                        </a:spcAft>
                      </a:pPr>
                      <a:r>
                        <a:rPr lang="en-CA" sz="1400" kern="100" dirty="0">
                          <a:effectLst/>
                        </a:rPr>
                        <a:t>Salary</a:t>
                      </a:r>
                      <a:endParaRPr lang="en-CA" sz="1500" kern="100" dirty="0">
                        <a:effectLst/>
                        <a:latin typeface="Aptos" panose="020B0004020202020204" pitchFamily="34" charset="0"/>
                        <a:ea typeface="Aptos" panose="020B0004020202020204" pitchFamily="34" charset="0"/>
                        <a:cs typeface="Times New Roman" panose="02020603050405020304" pitchFamily="18" charset="0"/>
                      </a:endParaRPr>
                    </a:p>
                  </a:txBody>
                  <a:tcPr marL="84455" marR="8445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115000"/>
                        </a:lnSpc>
                        <a:spcAft>
                          <a:spcPts val="800"/>
                        </a:spcAft>
                      </a:pPr>
                      <a:r>
                        <a:rPr lang="en-CA" sz="1400" kern="100" dirty="0">
                          <a:effectLst/>
                        </a:rPr>
                        <a:t>Satisfaction (Overall Health)</a:t>
                      </a:r>
                      <a:endParaRPr lang="en-CA" sz="1500" kern="100" dirty="0">
                        <a:effectLst/>
                        <a:latin typeface="Aptos" panose="020B0004020202020204" pitchFamily="34" charset="0"/>
                        <a:ea typeface="Aptos" panose="020B0004020202020204" pitchFamily="34" charset="0"/>
                        <a:cs typeface="Times New Roman" panose="02020603050405020304" pitchFamily="18" charset="0"/>
                      </a:endParaRPr>
                    </a:p>
                  </a:txBody>
                  <a:tcPr marL="84455" marR="84455"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893971292"/>
                  </a:ext>
                </a:extLst>
              </a:tr>
            </a:tbl>
          </a:graphicData>
        </a:graphic>
      </p:graphicFrame>
    </p:spTree>
    <p:extLst>
      <p:ext uri="{BB962C8B-B14F-4D97-AF65-F5344CB8AC3E}">
        <p14:creationId xmlns:p14="http://schemas.microsoft.com/office/powerpoint/2010/main" val="1259744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92ADF2B-3B77-9A85-5B47-4B2FEB909C6E}"/>
              </a:ext>
            </a:extLst>
          </p:cNvPr>
          <p:cNvSpPr>
            <a:spLocks noGrp="1"/>
          </p:cNvSpPr>
          <p:nvPr>
            <p:ph type="title"/>
          </p:nvPr>
        </p:nvSpPr>
        <p:spPr>
          <a:xfrm>
            <a:off x="1039905" y="845387"/>
            <a:ext cx="3470310" cy="1066689"/>
          </a:xfrm>
        </p:spPr>
        <p:txBody>
          <a:bodyPr anchor="b">
            <a:normAutofit/>
          </a:bodyPr>
          <a:lstStyle/>
          <a:p>
            <a:pPr algn="l"/>
            <a:r>
              <a:rPr lang="en-CA" sz="2400" b="1" dirty="0">
                <a:solidFill>
                  <a:schemeClr val="tx1"/>
                </a:solidFill>
              </a:rPr>
              <a:t>Occupation Status Vs Quality of Life</a:t>
            </a:r>
          </a:p>
        </p:txBody>
      </p:sp>
      <p:sp>
        <p:nvSpPr>
          <p:cNvPr id="3" name="Content Placeholder 2">
            <a:extLst>
              <a:ext uri="{FF2B5EF4-FFF2-40B4-BE49-F238E27FC236}">
                <a16:creationId xmlns:a16="http://schemas.microsoft.com/office/drawing/2014/main" id="{96463B49-6FED-6A39-4243-D012711D11E0}"/>
              </a:ext>
            </a:extLst>
          </p:cNvPr>
          <p:cNvSpPr>
            <a:spLocks noGrp="1"/>
          </p:cNvSpPr>
          <p:nvPr>
            <p:ph idx="1"/>
          </p:nvPr>
        </p:nvSpPr>
        <p:spPr>
          <a:xfrm>
            <a:off x="1039905" y="2147862"/>
            <a:ext cx="3405573" cy="3499563"/>
          </a:xfrm>
        </p:spPr>
        <p:txBody>
          <a:bodyPr anchor="t">
            <a:normAutofit/>
          </a:bodyPr>
          <a:lstStyle/>
          <a:p>
            <a:r>
              <a:rPr lang="en-CA" sz="1400" dirty="0">
                <a:solidFill>
                  <a:schemeClr val="tx1"/>
                </a:solidFill>
              </a:rPr>
              <a:t>The following chart explains how a person’s occupation status affects quality of life</a:t>
            </a:r>
          </a:p>
          <a:p>
            <a:r>
              <a:rPr lang="en-US" sz="1400" b="1" dirty="0">
                <a:solidFill>
                  <a:schemeClr val="tx1"/>
                </a:solidFill>
              </a:rPr>
              <a:t>Government and self-employment </a:t>
            </a:r>
            <a:r>
              <a:rPr lang="en-US" sz="1400" dirty="0">
                <a:solidFill>
                  <a:schemeClr val="tx1"/>
                </a:solidFill>
              </a:rPr>
              <a:t>roles seem to be associated with </a:t>
            </a:r>
            <a:r>
              <a:rPr lang="en-US" sz="1400" b="1" dirty="0">
                <a:solidFill>
                  <a:schemeClr val="tx1"/>
                </a:solidFill>
              </a:rPr>
              <a:t>higher quality of life</a:t>
            </a:r>
            <a:r>
              <a:rPr lang="en-US" sz="1400" dirty="0">
                <a:solidFill>
                  <a:schemeClr val="tx1"/>
                </a:solidFill>
              </a:rPr>
              <a:t>, while </a:t>
            </a:r>
            <a:r>
              <a:rPr lang="en-US" sz="1400" b="1" dirty="0">
                <a:solidFill>
                  <a:schemeClr val="tx1"/>
                </a:solidFill>
              </a:rPr>
              <a:t>students, unemployed, and retired individuals </a:t>
            </a:r>
            <a:r>
              <a:rPr lang="en-US" sz="1400" dirty="0">
                <a:solidFill>
                  <a:schemeClr val="tx1"/>
                </a:solidFill>
              </a:rPr>
              <a:t>may face more challenges affecting their QOL.</a:t>
            </a:r>
          </a:p>
          <a:p>
            <a:r>
              <a:rPr lang="en-US" sz="1400" b="1" dirty="0">
                <a:solidFill>
                  <a:schemeClr val="tx1"/>
                </a:solidFill>
              </a:rPr>
              <a:t>Key advice to Stakeholder </a:t>
            </a:r>
            <a:r>
              <a:rPr lang="en-US" sz="1400" dirty="0">
                <a:solidFill>
                  <a:schemeClr val="tx1"/>
                </a:solidFill>
              </a:rPr>
              <a:t>: Private Sector employers should foster an inclusive environment ensuring job security.</a:t>
            </a:r>
            <a:endParaRPr lang="en-CA" sz="1400" dirty="0">
              <a:solidFill>
                <a:schemeClr val="tx1"/>
              </a:solidFill>
            </a:endParaRPr>
          </a:p>
        </p:txBody>
      </p:sp>
      <p:graphicFrame>
        <p:nvGraphicFramePr>
          <p:cNvPr id="5" name="Chart 4">
            <a:extLst>
              <a:ext uri="{FF2B5EF4-FFF2-40B4-BE49-F238E27FC236}">
                <a16:creationId xmlns:a16="http://schemas.microsoft.com/office/drawing/2014/main" id="{7AE1EF9D-8C65-3184-4F46-1DEB05CCDFA9}"/>
              </a:ext>
            </a:extLst>
          </p:cNvPr>
          <p:cNvGraphicFramePr>
            <a:graphicFrameLocks/>
          </p:cNvGraphicFramePr>
          <p:nvPr>
            <p:extLst>
              <p:ext uri="{D42A27DB-BD31-4B8C-83A1-F6EECF244321}">
                <p14:modId xmlns:p14="http://schemas.microsoft.com/office/powerpoint/2010/main" val="999500513"/>
              </p:ext>
            </p:extLst>
          </p:nvPr>
        </p:nvGraphicFramePr>
        <p:xfrm>
          <a:off x="5387351" y="643467"/>
          <a:ext cx="6161183" cy="558081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014864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0DDBF6F-CEE7-D631-7AA1-DB6C23D61548}"/>
              </a:ext>
            </a:extLst>
          </p:cNvPr>
          <p:cNvSpPr>
            <a:spLocks noGrp="1"/>
          </p:cNvSpPr>
          <p:nvPr>
            <p:ph type="title"/>
          </p:nvPr>
        </p:nvSpPr>
        <p:spPr>
          <a:xfrm>
            <a:off x="1039905" y="845387"/>
            <a:ext cx="3470310" cy="1066689"/>
          </a:xfrm>
        </p:spPr>
        <p:txBody>
          <a:bodyPr anchor="b">
            <a:normAutofit/>
          </a:bodyPr>
          <a:lstStyle/>
          <a:p>
            <a:pPr algn="l"/>
            <a:r>
              <a:rPr lang="en-CA" sz="2400" b="1" dirty="0"/>
              <a:t>Distribution of Living Conditions Satisfaction</a:t>
            </a:r>
          </a:p>
        </p:txBody>
      </p:sp>
      <p:sp>
        <p:nvSpPr>
          <p:cNvPr id="3" name="Content Placeholder 2">
            <a:extLst>
              <a:ext uri="{FF2B5EF4-FFF2-40B4-BE49-F238E27FC236}">
                <a16:creationId xmlns:a16="http://schemas.microsoft.com/office/drawing/2014/main" id="{A3B54471-3543-1820-172C-B429DBF6897A}"/>
              </a:ext>
            </a:extLst>
          </p:cNvPr>
          <p:cNvSpPr>
            <a:spLocks noGrp="1"/>
          </p:cNvSpPr>
          <p:nvPr>
            <p:ph idx="1"/>
          </p:nvPr>
        </p:nvSpPr>
        <p:spPr>
          <a:xfrm>
            <a:off x="1039905" y="2147862"/>
            <a:ext cx="3405573" cy="3499563"/>
          </a:xfrm>
        </p:spPr>
        <p:txBody>
          <a:bodyPr anchor="t">
            <a:normAutofit/>
          </a:bodyPr>
          <a:lstStyle/>
          <a:p>
            <a:pPr>
              <a:lnSpc>
                <a:spcPct val="100000"/>
              </a:lnSpc>
            </a:pPr>
            <a:r>
              <a:rPr lang="en-CA" sz="1500" dirty="0"/>
              <a:t>Only 31% of the people are satisfied with their living conditions.</a:t>
            </a:r>
          </a:p>
          <a:p>
            <a:pPr>
              <a:lnSpc>
                <a:spcPct val="100000"/>
              </a:lnSpc>
            </a:pPr>
            <a:r>
              <a:rPr lang="en-CA" sz="1500" dirty="0"/>
              <a:t>The rest of the </a:t>
            </a:r>
            <a:r>
              <a:rPr lang="en-CA" sz="1500" b="1" dirty="0"/>
              <a:t>69%</a:t>
            </a:r>
            <a:r>
              <a:rPr lang="en-CA" sz="1500" dirty="0"/>
              <a:t> of the population seem </a:t>
            </a:r>
            <a:r>
              <a:rPr lang="en-CA" sz="1500" b="1" dirty="0"/>
              <a:t>dissatisfied with their living conditions</a:t>
            </a:r>
          </a:p>
          <a:p>
            <a:pPr>
              <a:lnSpc>
                <a:spcPct val="100000"/>
              </a:lnSpc>
            </a:pPr>
            <a:r>
              <a:rPr lang="en-CA" sz="1500" dirty="0"/>
              <a:t>Very satisfied respondents are the smallest group thereby suggesting that achieving excellent living conditions is most challenging for people in developing countries with a specific disability.</a:t>
            </a:r>
          </a:p>
        </p:txBody>
      </p:sp>
      <p:graphicFrame>
        <p:nvGraphicFramePr>
          <p:cNvPr id="6" name="Chart 5">
            <a:extLst>
              <a:ext uri="{FF2B5EF4-FFF2-40B4-BE49-F238E27FC236}">
                <a16:creationId xmlns:a16="http://schemas.microsoft.com/office/drawing/2014/main" id="{4FB90217-DB61-2F31-0513-BD5D0CD46BB7}"/>
              </a:ext>
            </a:extLst>
          </p:cNvPr>
          <p:cNvGraphicFramePr>
            <a:graphicFrameLocks/>
          </p:cNvGraphicFramePr>
          <p:nvPr>
            <p:extLst>
              <p:ext uri="{D42A27DB-BD31-4B8C-83A1-F6EECF244321}">
                <p14:modId xmlns:p14="http://schemas.microsoft.com/office/powerpoint/2010/main" val="1145022351"/>
              </p:ext>
            </p:extLst>
          </p:nvPr>
        </p:nvGraphicFramePr>
        <p:xfrm>
          <a:off x="5387351" y="643467"/>
          <a:ext cx="6161183" cy="55808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12163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A7B624D-4E40-E008-2CCD-42ABDE465D3B}"/>
              </a:ext>
            </a:extLst>
          </p:cNvPr>
          <p:cNvSpPr>
            <a:spLocks noGrp="1"/>
          </p:cNvSpPr>
          <p:nvPr>
            <p:ph type="title"/>
          </p:nvPr>
        </p:nvSpPr>
        <p:spPr>
          <a:xfrm>
            <a:off x="1039905" y="845387"/>
            <a:ext cx="3470310" cy="1066689"/>
          </a:xfrm>
        </p:spPr>
        <p:txBody>
          <a:bodyPr anchor="b">
            <a:normAutofit/>
          </a:bodyPr>
          <a:lstStyle/>
          <a:p>
            <a:pPr algn="l"/>
            <a:r>
              <a:rPr lang="en-CA" sz="2200" b="1" dirty="0"/>
              <a:t>Housing Expenses vs Quality of Life</a:t>
            </a:r>
            <a:br>
              <a:rPr lang="en-CA" sz="2200" b="1" dirty="0"/>
            </a:br>
            <a:endParaRPr lang="en-CA" sz="2200" b="1" dirty="0"/>
          </a:p>
        </p:txBody>
      </p:sp>
      <p:sp>
        <p:nvSpPr>
          <p:cNvPr id="3" name="Content Placeholder 2">
            <a:extLst>
              <a:ext uri="{FF2B5EF4-FFF2-40B4-BE49-F238E27FC236}">
                <a16:creationId xmlns:a16="http://schemas.microsoft.com/office/drawing/2014/main" id="{85796731-581A-78C5-04F7-E65F40938CC9}"/>
              </a:ext>
            </a:extLst>
          </p:cNvPr>
          <p:cNvSpPr>
            <a:spLocks noGrp="1"/>
          </p:cNvSpPr>
          <p:nvPr>
            <p:ph idx="1"/>
          </p:nvPr>
        </p:nvSpPr>
        <p:spPr>
          <a:xfrm>
            <a:off x="1039905" y="2147862"/>
            <a:ext cx="3405573" cy="3499563"/>
          </a:xfrm>
        </p:spPr>
        <p:txBody>
          <a:bodyPr anchor="t">
            <a:normAutofit/>
          </a:bodyPr>
          <a:lstStyle/>
          <a:p>
            <a:pPr>
              <a:lnSpc>
                <a:spcPct val="100000"/>
              </a:lnSpc>
            </a:pPr>
            <a:r>
              <a:rPr lang="en-CA" sz="1200" dirty="0"/>
              <a:t>People with lower housing expenses tend to feel their quality of life seems better, whereas People on the higher housing expense bracket, tend to sacrifice their wants just to ensure that they have a roof over their head.</a:t>
            </a:r>
          </a:p>
          <a:p>
            <a:pPr>
              <a:lnSpc>
                <a:spcPct val="100000"/>
              </a:lnSpc>
            </a:pPr>
            <a:r>
              <a:rPr lang="en-US" sz="1200" dirty="0"/>
              <a:t>Effective management of housing costs appears to play a critical role in improving overall satisfaction and quality of life.</a:t>
            </a:r>
            <a:endParaRPr lang="en-CA" sz="1200" dirty="0"/>
          </a:p>
          <a:p>
            <a:pPr>
              <a:lnSpc>
                <a:spcPct val="100000"/>
              </a:lnSpc>
            </a:pPr>
            <a:r>
              <a:rPr lang="en-CA" sz="1200" dirty="0"/>
              <a:t>Advocating for better housing deals for people who have heavier expenses with other necessities like visiting hospitals or spending for therapy, would prove to be beneficial to people with disabilities.</a:t>
            </a:r>
          </a:p>
          <a:p>
            <a:pPr>
              <a:lnSpc>
                <a:spcPct val="100000"/>
              </a:lnSpc>
            </a:pPr>
            <a:endParaRPr lang="en-CA" sz="1200" dirty="0"/>
          </a:p>
        </p:txBody>
      </p:sp>
      <p:graphicFrame>
        <p:nvGraphicFramePr>
          <p:cNvPr id="4" name="Chart 3">
            <a:extLst>
              <a:ext uri="{FF2B5EF4-FFF2-40B4-BE49-F238E27FC236}">
                <a16:creationId xmlns:a16="http://schemas.microsoft.com/office/drawing/2014/main" id="{B71DB666-5C4B-BCE7-E29A-D726516CDCB9}"/>
              </a:ext>
            </a:extLst>
          </p:cNvPr>
          <p:cNvGraphicFramePr>
            <a:graphicFrameLocks/>
          </p:cNvGraphicFramePr>
          <p:nvPr>
            <p:extLst>
              <p:ext uri="{D42A27DB-BD31-4B8C-83A1-F6EECF244321}">
                <p14:modId xmlns:p14="http://schemas.microsoft.com/office/powerpoint/2010/main" val="4202266893"/>
              </p:ext>
            </p:extLst>
          </p:nvPr>
        </p:nvGraphicFramePr>
        <p:xfrm>
          <a:off x="5387351" y="643467"/>
          <a:ext cx="6161183" cy="55808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8841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CFAC9FD-BAD6-47B4-9C11-BE23CEAC7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87"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49C2FE-D4EE-8D68-80B4-A68FD669947F}"/>
              </a:ext>
            </a:extLst>
          </p:cNvPr>
          <p:cNvSpPr>
            <a:spLocks noGrp="1"/>
          </p:cNvSpPr>
          <p:nvPr>
            <p:ph type="title"/>
          </p:nvPr>
        </p:nvSpPr>
        <p:spPr>
          <a:xfrm>
            <a:off x="695916" y="1078264"/>
            <a:ext cx="3422930" cy="4701473"/>
          </a:xfrm>
        </p:spPr>
        <p:txBody>
          <a:bodyPr>
            <a:normAutofit/>
          </a:bodyPr>
          <a:lstStyle/>
          <a:p>
            <a:pPr algn="r"/>
            <a:r>
              <a:rPr lang="en-CA" sz="4400">
                <a:solidFill>
                  <a:srgbClr val="FFFFFF"/>
                </a:solidFill>
              </a:rPr>
              <a:t>Statistical Analysis</a:t>
            </a:r>
          </a:p>
        </p:txBody>
      </p:sp>
      <p:graphicFrame>
        <p:nvGraphicFramePr>
          <p:cNvPr id="4" name="Content Placeholder 3">
            <a:extLst>
              <a:ext uri="{FF2B5EF4-FFF2-40B4-BE49-F238E27FC236}">
                <a16:creationId xmlns:a16="http://schemas.microsoft.com/office/drawing/2014/main" id="{E3A76D91-FB01-1F1C-E9F7-F8F0F8F97527}"/>
              </a:ext>
            </a:extLst>
          </p:cNvPr>
          <p:cNvGraphicFramePr>
            <a:graphicFrameLocks noGrp="1"/>
          </p:cNvGraphicFramePr>
          <p:nvPr>
            <p:ph idx="1"/>
            <p:extLst>
              <p:ext uri="{D42A27DB-BD31-4B8C-83A1-F6EECF244321}">
                <p14:modId xmlns:p14="http://schemas.microsoft.com/office/powerpoint/2010/main" val="1838411056"/>
              </p:ext>
            </p:extLst>
          </p:nvPr>
        </p:nvGraphicFramePr>
        <p:xfrm>
          <a:off x="4930140" y="861059"/>
          <a:ext cx="6337935" cy="4994415"/>
        </p:xfrm>
        <a:graphic>
          <a:graphicData uri="http://schemas.openxmlformats.org/drawingml/2006/table">
            <a:tbl>
              <a:tblPr firstRow="1" bandRow="1">
                <a:tableStyleId>{073A0DAA-6AF3-43AB-8588-CEC1D06C72B9}</a:tableStyleId>
              </a:tblPr>
              <a:tblGrid>
                <a:gridCol w="2097405">
                  <a:extLst>
                    <a:ext uri="{9D8B030D-6E8A-4147-A177-3AD203B41FA5}">
                      <a16:colId xmlns:a16="http://schemas.microsoft.com/office/drawing/2014/main" val="481188609"/>
                    </a:ext>
                  </a:extLst>
                </a:gridCol>
                <a:gridCol w="2120265">
                  <a:extLst>
                    <a:ext uri="{9D8B030D-6E8A-4147-A177-3AD203B41FA5}">
                      <a16:colId xmlns:a16="http://schemas.microsoft.com/office/drawing/2014/main" val="4033262746"/>
                    </a:ext>
                  </a:extLst>
                </a:gridCol>
                <a:gridCol w="2120265">
                  <a:extLst>
                    <a:ext uri="{9D8B030D-6E8A-4147-A177-3AD203B41FA5}">
                      <a16:colId xmlns:a16="http://schemas.microsoft.com/office/drawing/2014/main" val="2443635788"/>
                    </a:ext>
                  </a:extLst>
                </a:gridCol>
              </a:tblGrid>
              <a:tr h="614835">
                <a:tc>
                  <a:txBody>
                    <a:bodyPr/>
                    <a:lstStyle/>
                    <a:p>
                      <a:pPr algn="ctr"/>
                      <a:r>
                        <a:rPr lang="en-CA" dirty="0"/>
                        <a:t>Measure</a:t>
                      </a:r>
                    </a:p>
                  </a:txBody>
                  <a:tcPr anchor="ctr"/>
                </a:tc>
                <a:tc>
                  <a:txBody>
                    <a:bodyPr/>
                    <a:lstStyle/>
                    <a:p>
                      <a:pPr algn="ctr"/>
                      <a:r>
                        <a:rPr lang="en-CA" dirty="0"/>
                        <a:t>Salary</a:t>
                      </a:r>
                    </a:p>
                  </a:txBody>
                  <a:tcPr anchor="ctr"/>
                </a:tc>
                <a:tc>
                  <a:txBody>
                    <a:bodyPr/>
                    <a:lstStyle/>
                    <a:p>
                      <a:pPr algn="ctr"/>
                      <a:r>
                        <a:rPr lang="en-CA" dirty="0" err="1"/>
                        <a:t>Housing_Expense_Per_Year</a:t>
                      </a:r>
                      <a:endParaRPr lang="en-CA" dirty="0"/>
                    </a:p>
                  </a:txBody>
                  <a:tcPr anchor="ctr"/>
                </a:tc>
                <a:extLst>
                  <a:ext uri="{0D108BD9-81ED-4DB2-BD59-A6C34878D82A}">
                    <a16:rowId xmlns:a16="http://schemas.microsoft.com/office/drawing/2014/main" val="1558706320"/>
                  </a:ext>
                </a:extLst>
              </a:tr>
              <a:tr h="614835">
                <a:tc>
                  <a:txBody>
                    <a:bodyPr/>
                    <a:lstStyle/>
                    <a:p>
                      <a:pPr algn="ctr"/>
                      <a:r>
                        <a:rPr lang="en-CA" dirty="0"/>
                        <a:t>Mean</a:t>
                      </a:r>
                    </a:p>
                  </a:txBody>
                  <a:tcPr anchor="ctr"/>
                </a:tc>
                <a:tc>
                  <a:txBody>
                    <a:bodyPr/>
                    <a:lstStyle/>
                    <a:p>
                      <a:pPr algn="ctr"/>
                      <a:r>
                        <a:rPr lang="en-CA" dirty="0"/>
                        <a:t>41323</a:t>
                      </a:r>
                    </a:p>
                  </a:txBody>
                  <a:tcPr anchor="ctr"/>
                </a:tc>
                <a:tc>
                  <a:txBody>
                    <a:bodyPr/>
                    <a:lstStyle/>
                    <a:p>
                      <a:pPr algn="ctr"/>
                      <a:r>
                        <a:rPr lang="en-CA" dirty="0"/>
                        <a:t>252937</a:t>
                      </a:r>
                    </a:p>
                  </a:txBody>
                  <a:tcPr anchor="ctr"/>
                </a:tc>
                <a:extLst>
                  <a:ext uri="{0D108BD9-81ED-4DB2-BD59-A6C34878D82A}">
                    <a16:rowId xmlns:a16="http://schemas.microsoft.com/office/drawing/2014/main" val="1741587883"/>
                  </a:ext>
                </a:extLst>
              </a:tr>
              <a:tr h="614835">
                <a:tc>
                  <a:txBody>
                    <a:bodyPr/>
                    <a:lstStyle/>
                    <a:p>
                      <a:pPr algn="ctr"/>
                      <a:r>
                        <a:rPr lang="en-CA" dirty="0"/>
                        <a:t>Median</a:t>
                      </a:r>
                    </a:p>
                  </a:txBody>
                  <a:tcPr anchor="ctr"/>
                </a:tc>
                <a:tc>
                  <a:txBody>
                    <a:bodyPr/>
                    <a:lstStyle/>
                    <a:p>
                      <a:pPr algn="ctr"/>
                      <a:r>
                        <a:rPr lang="en-CA" dirty="0"/>
                        <a:t>20000</a:t>
                      </a:r>
                    </a:p>
                  </a:txBody>
                  <a:tcPr anchor="ctr"/>
                </a:tc>
                <a:tc>
                  <a:txBody>
                    <a:bodyPr/>
                    <a:lstStyle/>
                    <a:p>
                      <a:pPr algn="ctr"/>
                      <a:r>
                        <a:rPr lang="en-CA" dirty="0"/>
                        <a:t>60000</a:t>
                      </a:r>
                    </a:p>
                  </a:txBody>
                  <a:tcPr anchor="ctr"/>
                </a:tc>
                <a:extLst>
                  <a:ext uri="{0D108BD9-81ED-4DB2-BD59-A6C34878D82A}">
                    <a16:rowId xmlns:a16="http://schemas.microsoft.com/office/drawing/2014/main" val="2279851576"/>
                  </a:ext>
                </a:extLst>
              </a:tr>
              <a:tr h="614835">
                <a:tc>
                  <a:txBody>
                    <a:bodyPr/>
                    <a:lstStyle/>
                    <a:p>
                      <a:pPr algn="ctr"/>
                      <a:r>
                        <a:rPr lang="en-CA" dirty="0"/>
                        <a:t>Sum</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CA" dirty="0"/>
                        <a:t>9545510</a:t>
                      </a:r>
                    </a:p>
                    <a:p>
                      <a:pPr algn="ctr"/>
                      <a:endParaRPr lang="en-CA" dirty="0"/>
                    </a:p>
                  </a:txBody>
                  <a:tcPr anchor="ctr"/>
                </a:tc>
                <a:tc>
                  <a:txBody>
                    <a:bodyPr/>
                    <a:lstStyle/>
                    <a:p>
                      <a:pPr algn="ctr"/>
                      <a:r>
                        <a:rPr lang="en-CA" dirty="0"/>
                        <a:t>58428555</a:t>
                      </a:r>
                    </a:p>
                  </a:txBody>
                  <a:tcPr anchor="ctr"/>
                </a:tc>
                <a:extLst>
                  <a:ext uri="{0D108BD9-81ED-4DB2-BD59-A6C34878D82A}">
                    <a16:rowId xmlns:a16="http://schemas.microsoft.com/office/drawing/2014/main" val="3629578150"/>
                  </a:ext>
                </a:extLst>
              </a:tr>
              <a:tr h="614835">
                <a:tc>
                  <a:txBody>
                    <a:bodyPr/>
                    <a:lstStyle/>
                    <a:p>
                      <a:pPr algn="ctr"/>
                      <a:r>
                        <a:rPr lang="en-CA" dirty="0"/>
                        <a:t>Variance</a:t>
                      </a:r>
                    </a:p>
                  </a:txBody>
                  <a:tcPr anchor="ctr"/>
                </a:tc>
                <a:tc>
                  <a:txBody>
                    <a:bodyPr/>
                    <a:lstStyle/>
                    <a:p>
                      <a:pPr algn="ctr"/>
                      <a:r>
                        <a:rPr lang="en-CA" dirty="0"/>
                        <a:t>17705060879</a:t>
                      </a:r>
                    </a:p>
                  </a:txBody>
                  <a:tcPr anchor="ctr"/>
                </a:tc>
                <a:tc>
                  <a:txBody>
                    <a:bodyPr/>
                    <a:lstStyle/>
                    <a:p>
                      <a:pPr algn="ctr"/>
                      <a:r>
                        <a:rPr lang="en-CA" dirty="0"/>
                        <a:t>15099095</a:t>
                      </a:r>
                    </a:p>
                  </a:txBody>
                  <a:tcPr anchor="ctr"/>
                </a:tc>
                <a:extLst>
                  <a:ext uri="{0D108BD9-81ED-4DB2-BD59-A6C34878D82A}">
                    <a16:rowId xmlns:a16="http://schemas.microsoft.com/office/drawing/2014/main" val="4138623744"/>
                  </a:ext>
                </a:extLst>
              </a:tr>
              <a:tr h="614835">
                <a:tc>
                  <a:txBody>
                    <a:bodyPr/>
                    <a:lstStyle/>
                    <a:p>
                      <a:pPr algn="ctr"/>
                      <a:r>
                        <a:rPr lang="en-CA" dirty="0"/>
                        <a:t>Standard Deviation</a:t>
                      </a:r>
                    </a:p>
                  </a:txBody>
                  <a:tcPr anchor="ctr"/>
                </a:tc>
                <a:tc>
                  <a:txBody>
                    <a:bodyPr/>
                    <a:lstStyle/>
                    <a:p>
                      <a:pPr algn="ctr"/>
                      <a:r>
                        <a:rPr lang="en-CA" dirty="0"/>
                        <a:t>133060</a:t>
                      </a:r>
                    </a:p>
                  </a:txBody>
                  <a:tcPr anchor="ctr"/>
                </a:tc>
                <a:tc>
                  <a:txBody>
                    <a:bodyPr/>
                    <a:lstStyle/>
                    <a:p>
                      <a:pPr algn="ctr"/>
                      <a:r>
                        <a:rPr lang="en-CA" dirty="0"/>
                        <a:t>1228784</a:t>
                      </a:r>
                    </a:p>
                  </a:txBody>
                  <a:tcPr anchor="ctr"/>
                </a:tc>
                <a:extLst>
                  <a:ext uri="{0D108BD9-81ED-4DB2-BD59-A6C34878D82A}">
                    <a16:rowId xmlns:a16="http://schemas.microsoft.com/office/drawing/2014/main" val="1491814369"/>
                  </a:ext>
                </a:extLst>
              </a:tr>
              <a:tr h="614835">
                <a:tc>
                  <a:txBody>
                    <a:bodyPr/>
                    <a:lstStyle/>
                    <a:p>
                      <a:pPr algn="ctr"/>
                      <a:r>
                        <a:rPr lang="en-CA" dirty="0"/>
                        <a:t>Percentile</a:t>
                      </a:r>
                    </a:p>
                  </a:txBody>
                  <a:tcPr anchor="ctr"/>
                </a:tc>
                <a:tc>
                  <a:txBody>
                    <a:bodyPr/>
                    <a:lstStyle/>
                    <a:p>
                      <a:pPr algn="ctr"/>
                      <a:r>
                        <a:rPr lang="en-CA" dirty="0"/>
                        <a:t>20000</a:t>
                      </a:r>
                    </a:p>
                  </a:txBody>
                  <a:tcPr anchor="ctr"/>
                </a:tc>
                <a:tc>
                  <a:txBody>
                    <a:bodyPr/>
                    <a:lstStyle/>
                    <a:p>
                      <a:pPr algn="ctr"/>
                      <a:r>
                        <a:rPr lang="en-CA" dirty="0"/>
                        <a:t>60000</a:t>
                      </a:r>
                    </a:p>
                  </a:txBody>
                  <a:tcPr anchor="ctr"/>
                </a:tc>
                <a:extLst>
                  <a:ext uri="{0D108BD9-81ED-4DB2-BD59-A6C34878D82A}">
                    <a16:rowId xmlns:a16="http://schemas.microsoft.com/office/drawing/2014/main" val="3323656199"/>
                  </a:ext>
                </a:extLst>
              </a:tr>
              <a:tr h="614835">
                <a:tc>
                  <a:txBody>
                    <a:bodyPr/>
                    <a:lstStyle/>
                    <a:p>
                      <a:pPr algn="ctr"/>
                      <a:r>
                        <a:rPr lang="en-CA" dirty="0"/>
                        <a:t>Quartile</a:t>
                      </a:r>
                    </a:p>
                  </a:txBody>
                  <a:tcPr anchor="ctr"/>
                </a:tc>
                <a:tc>
                  <a:txBody>
                    <a:bodyPr/>
                    <a:lstStyle/>
                    <a:p>
                      <a:pPr algn="ctr"/>
                      <a:r>
                        <a:rPr lang="en-CA" dirty="0"/>
                        <a:t>50000</a:t>
                      </a:r>
                    </a:p>
                  </a:txBody>
                  <a:tcPr anchor="ctr"/>
                </a:tc>
                <a:tc>
                  <a:txBody>
                    <a:bodyPr/>
                    <a:lstStyle/>
                    <a:p>
                      <a:pPr algn="ctr"/>
                      <a:r>
                        <a:rPr lang="en-CA" dirty="0"/>
                        <a:t>200000</a:t>
                      </a:r>
                    </a:p>
                  </a:txBody>
                  <a:tcPr anchor="ctr"/>
                </a:tc>
                <a:extLst>
                  <a:ext uri="{0D108BD9-81ED-4DB2-BD59-A6C34878D82A}">
                    <a16:rowId xmlns:a16="http://schemas.microsoft.com/office/drawing/2014/main" val="2827020622"/>
                  </a:ext>
                </a:extLst>
              </a:tr>
            </a:tbl>
          </a:graphicData>
        </a:graphic>
      </p:graphicFrame>
    </p:spTree>
    <p:extLst>
      <p:ext uri="{BB962C8B-B14F-4D97-AF65-F5344CB8AC3E}">
        <p14:creationId xmlns:p14="http://schemas.microsoft.com/office/powerpoint/2010/main" val="462494812"/>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Sheets">
    <a:dk1>
      <a:srgbClr val="000000"/>
    </a:dk1>
    <a:lt1>
      <a:srgbClr val="FFFFFF"/>
    </a:lt1>
    <a:dk2>
      <a:srgbClr val="000000"/>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0563C1"/>
    </a:folHlink>
  </a:clrScheme>
  <a:fontScheme name="Sheets">
    <a:majorFont>
      <a:latin typeface="Calibri"/>
      <a:ea typeface="Calibri"/>
      <a:cs typeface="Calibri"/>
    </a:majorFont>
    <a:minorFont>
      <a:latin typeface="Calibri"/>
      <a:ea typeface="Calibri"/>
      <a:cs typeface="Calibr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{F5214002-11E5-4114-A118-0FECC7B3E1A6}tf11665031_win32</Template>
  <TotalTime>1906</TotalTime>
  <Words>1088</Words>
  <Application>Microsoft Office PowerPoint</Application>
  <PresentationFormat>Widescreen</PresentationFormat>
  <Paragraphs>93</Paragraphs>
  <Slides>11</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Algerian</vt:lpstr>
      <vt:lpstr>Aptos</vt:lpstr>
      <vt:lpstr>Arial</vt:lpstr>
      <vt:lpstr>Arial Nova</vt:lpstr>
      <vt:lpstr>Arial Nova Light</vt:lpstr>
      <vt:lpstr>Times New Roman</vt:lpstr>
      <vt:lpstr>Wingdings 2</vt:lpstr>
      <vt:lpstr>SlateVTI</vt:lpstr>
      <vt:lpstr>Determinants of Quality of Life in Individuals with Hearing Impairments</vt:lpstr>
      <vt:lpstr>Introduction</vt:lpstr>
      <vt:lpstr>Problem Statement</vt:lpstr>
      <vt:lpstr>Exploratory Analysis</vt:lpstr>
      <vt:lpstr>Direct and Indirect Factors affecting Quality of Life</vt:lpstr>
      <vt:lpstr>Occupation Status Vs Quality of Life</vt:lpstr>
      <vt:lpstr>Distribution of Living Conditions Satisfaction</vt:lpstr>
      <vt:lpstr>Housing Expenses vs Quality of Life </vt:lpstr>
      <vt:lpstr>Statistical Analysis</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Jeremy Madonna Sebastian Joe</dc:creator>
  <cp:lastModifiedBy>Jeremy Madonna Sebastian Joe</cp:lastModifiedBy>
  <cp:revision>25</cp:revision>
  <dcterms:created xsi:type="dcterms:W3CDTF">2025-01-31T22:54:50Z</dcterms:created>
  <dcterms:modified xsi:type="dcterms:W3CDTF">2025-02-07T19:07:15Z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